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311" r:id="rId3"/>
    <p:sldId id="326" r:id="rId4"/>
    <p:sldId id="313" r:id="rId5"/>
    <p:sldId id="310" r:id="rId6"/>
    <p:sldId id="329" r:id="rId7"/>
    <p:sldId id="314" r:id="rId8"/>
    <p:sldId id="315" r:id="rId9"/>
    <p:sldId id="318" r:id="rId10"/>
    <p:sldId id="260" r:id="rId11"/>
    <p:sldId id="261" r:id="rId12"/>
    <p:sldId id="262" r:id="rId13"/>
    <p:sldId id="266" r:id="rId14"/>
    <p:sldId id="265" r:id="rId15"/>
    <p:sldId id="296" r:id="rId16"/>
    <p:sldId id="268" r:id="rId17"/>
    <p:sldId id="271" r:id="rId18"/>
    <p:sldId id="272" r:id="rId19"/>
    <p:sldId id="273" r:id="rId20"/>
    <p:sldId id="274" r:id="rId21"/>
    <p:sldId id="275" r:id="rId22"/>
    <p:sldId id="325" r:id="rId23"/>
    <p:sldId id="328" r:id="rId24"/>
    <p:sldId id="277" r:id="rId25"/>
    <p:sldId id="280" r:id="rId26"/>
    <p:sldId id="297" r:id="rId27"/>
    <p:sldId id="298" r:id="rId28"/>
    <p:sldId id="299" r:id="rId29"/>
    <p:sldId id="302" r:id="rId30"/>
    <p:sldId id="305" r:id="rId31"/>
    <p:sldId id="301" r:id="rId32"/>
    <p:sldId id="282" r:id="rId33"/>
    <p:sldId id="304" r:id="rId34"/>
    <p:sldId id="279" r:id="rId35"/>
    <p:sldId id="283" r:id="rId36"/>
    <p:sldId id="309" r:id="rId37"/>
    <p:sldId id="322" r:id="rId38"/>
    <p:sldId id="324" r:id="rId39"/>
    <p:sldId id="307" r:id="rId40"/>
    <p:sldId id="289" r:id="rId41"/>
    <p:sldId id="270" r:id="rId42"/>
    <p:sldId id="264" r:id="rId43"/>
    <p:sldId id="292" r:id="rId44"/>
    <p:sldId id="321" r:id="rId45"/>
    <p:sldId id="294" r:id="rId4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709A"/>
    <a:srgbClr val="49516F"/>
    <a:srgbClr val="D7DAE5"/>
    <a:srgbClr val="8089AC"/>
    <a:srgbClr val="566084"/>
    <a:srgbClr val="B9BED1"/>
    <a:srgbClr val="606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725" autoAdjust="0"/>
    <p:restoredTop sz="79195" autoAdjust="0"/>
  </p:normalViewPr>
  <p:slideViewPr>
    <p:cSldViewPr>
      <p:cViewPr varScale="1">
        <p:scale>
          <a:sx n="47" d="100"/>
          <a:sy n="47" d="100"/>
        </p:scale>
        <p:origin x="1061" y="53"/>
      </p:cViewPr>
      <p:guideLst>
        <p:guide orient="horz" pos="2160"/>
        <p:guide pos="288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69ACA39-0360-4522-8703-6229FBCAF08C}" type="datetimeFigureOut">
              <a:rPr lang="en-US" smtClean="0"/>
              <a:t>5/17/2017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3DE74268-8043-4013-B5D8-A60462459394}" type="slidenum">
              <a:rPr lang="en-US" smtClean="0"/>
              <a:t>‹#›</a:t>
            </a:fld>
            <a:endParaRPr lang="en-US"/>
          </a:p>
        </p:txBody>
      </p:sp>
    </p:spTree>
    <p:extLst>
      <p:ext uri="{BB962C8B-B14F-4D97-AF65-F5344CB8AC3E}">
        <p14:creationId xmlns:p14="http://schemas.microsoft.com/office/powerpoint/2010/main" val="3279831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AEC2F02A-EE14-451C-B155-5AD7351DEE1A}" type="datetimeFigureOut">
              <a:rPr lang="en-US" smtClean="0"/>
              <a:t>5/17/2017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F33BD89F-215A-4518-B7B8-4BB53FBF3590}" type="slidenum">
              <a:rPr lang="en-US" smtClean="0"/>
              <a:t>‹#›</a:t>
            </a:fld>
            <a:endParaRPr lang="en-US"/>
          </a:p>
        </p:txBody>
      </p:sp>
    </p:spTree>
    <p:extLst>
      <p:ext uri="{BB962C8B-B14F-4D97-AF65-F5344CB8AC3E}">
        <p14:creationId xmlns:p14="http://schemas.microsoft.com/office/powerpoint/2010/main" val="32590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33BD89F-215A-4518-B7B8-4BB53FBF3590}" type="slidenum">
              <a:rPr lang="en-US" smtClean="0"/>
              <a:t>1</a:t>
            </a:fld>
            <a:endParaRPr lang="en-US" dirty="0"/>
          </a:p>
        </p:txBody>
      </p:sp>
    </p:spTree>
    <p:extLst>
      <p:ext uri="{BB962C8B-B14F-4D97-AF65-F5344CB8AC3E}">
        <p14:creationId xmlns:p14="http://schemas.microsoft.com/office/powerpoint/2010/main" val="21838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wide variety of </a:t>
            </a:r>
            <a:r>
              <a:rPr lang="en-US" sz="1200" b="1" i="1" kern="1200" dirty="0" smtClean="0">
                <a:solidFill>
                  <a:schemeClr val="tx1"/>
                </a:solidFill>
                <a:effectLst/>
                <a:latin typeface="+mn-lt"/>
                <a:ea typeface="+mn-ea"/>
                <a:cs typeface="+mn-cs"/>
              </a:rPr>
              <a:t>technologies</a:t>
            </a:r>
            <a:r>
              <a:rPr lang="en-US" sz="1200" kern="1200" dirty="0" smtClean="0">
                <a:solidFill>
                  <a:schemeClr val="tx1"/>
                </a:solidFill>
                <a:effectLst/>
                <a:latin typeface="+mn-lt"/>
                <a:ea typeface="+mn-ea"/>
                <a:cs typeface="+mn-cs"/>
              </a:rPr>
              <a:t> that are already in-existence, in-development, and in-infancy (examples: emergence of ride-hailing companies such as Uber and Lyft, the commercialization of long-range electric vehicles such as Tesla, the entrance of autonomous vehicles and drones, and the development of virtual reality that will provide a nearly-true travel experience without traveling); </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is unknown is </a:t>
            </a:r>
            <a:r>
              <a:rPr lang="en-US" sz="1200" i="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all these technologies will alter our travel patterns, how they will change our physical landscape, and how we, as transportation professionals, should de­sign our future transportation system to improve mobility, accessibility and environ­men­tal sus­tain­ability.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Thus, </a:t>
            </a:r>
            <a:r>
              <a:rPr lang="en-US" dirty="0" smtClean="0">
                <a:effectLst/>
              </a:rPr>
              <a:t>it is more important than ever</a:t>
            </a:r>
            <a:r>
              <a:rPr lang="en-US" baseline="0" dirty="0" smtClean="0">
                <a:effectLst/>
              </a:rPr>
              <a:t> before t</a:t>
            </a:r>
            <a:r>
              <a:rPr lang="en-US" dirty="0" smtClean="0">
                <a:effectLst/>
              </a:rPr>
              <a:t>o understand/ predict the behavioral impacts of these changes, and I suggest that understanding attitudes is central to our task</a:t>
            </a:r>
            <a:r>
              <a:rPr lang="en-US" sz="1200" kern="1200" dirty="0" smtClean="0">
                <a:solidFill>
                  <a:schemeClr val="tx1"/>
                </a:solidFill>
                <a:effectLst/>
                <a:latin typeface="+mn-lt"/>
                <a:ea typeface="+mn-ea"/>
                <a:cs typeface="+mn-cs"/>
              </a:rPr>
              <a:t>.</a:t>
            </a:r>
            <a:endParaRPr lang="en-US" dirty="0" smtClean="0">
              <a:effectLst/>
            </a:endParaRPr>
          </a:p>
        </p:txBody>
      </p:sp>
      <p:sp>
        <p:nvSpPr>
          <p:cNvPr id="4" name="Slide Number Placeholder 3"/>
          <p:cNvSpPr>
            <a:spLocks noGrp="1"/>
          </p:cNvSpPr>
          <p:nvPr>
            <p:ph type="sldNum" sz="quarter" idx="10"/>
          </p:nvPr>
        </p:nvSpPr>
        <p:spPr/>
        <p:txBody>
          <a:bodyPr/>
          <a:lstStyle/>
          <a:p>
            <a:fld id="{F33BD89F-215A-4518-B7B8-4BB53FBF3590}" type="slidenum">
              <a:rPr lang="en-US" smtClean="0"/>
              <a:t>10</a:t>
            </a:fld>
            <a:endParaRPr lang="en-US" dirty="0"/>
          </a:p>
        </p:txBody>
      </p:sp>
    </p:spTree>
    <p:extLst>
      <p:ext uri="{BB962C8B-B14F-4D97-AF65-F5344CB8AC3E}">
        <p14:creationId xmlns:p14="http://schemas.microsoft.com/office/powerpoint/2010/main" val="71054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3BD89F-215A-4518-B7B8-4BB53FBF3590}" type="slidenum">
              <a:rPr lang="en-US" smtClean="0"/>
              <a:t>11</a:t>
            </a:fld>
            <a:endParaRPr lang="en-US" dirty="0"/>
          </a:p>
        </p:txBody>
      </p:sp>
    </p:spTree>
    <p:extLst>
      <p:ext uri="{BB962C8B-B14F-4D97-AF65-F5344CB8AC3E}">
        <p14:creationId xmlns:p14="http://schemas.microsoft.com/office/powerpoint/2010/main" val="4197351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BD89F-215A-4518-B7B8-4BB53FBF3590}" type="slidenum">
              <a:rPr lang="en-US" smtClean="0"/>
              <a:t>12</a:t>
            </a:fld>
            <a:endParaRPr lang="en-US" dirty="0"/>
          </a:p>
        </p:txBody>
      </p:sp>
    </p:spTree>
    <p:extLst>
      <p:ext uri="{BB962C8B-B14F-4D97-AF65-F5344CB8AC3E}">
        <p14:creationId xmlns:p14="http://schemas.microsoft.com/office/powerpoint/2010/main" val="423060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data used to estimate the mo­dels are primarily obtained from re­gional or na­tional surveys, for which large num­bers of households are asked to pro­vide details on all trips made by each member of the house­hold over one or more days, to­gether with their socioecon­om­ic traits.  Con­ven­tional wis­dom holds that it is a heavy enough burden on parti­cipating households to provide the minimally-necessary data, and it is already becoming more and more diffi­cult to re­cruit a representative sample of households willing to pro­vide such information.  Ask­ing each member to respond to an additional battery of attitu­dinal questions appears to be a luxury we cannot afford.</a:t>
            </a:r>
          </a:p>
          <a:p>
            <a:r>
              <a:rPr lang="en-US" sz="1200" kern="1200" dirty="0" smtClean="0">
                <a:solidFill>
                  <a:schemeClr val="tx1"/>
                </a:solidFill>
                <a:effectLst/>
                <a:latin typeface="+mn-lt"/>
                <a:ea typeface="+mn-ea"/>
                <a:cs typeface="+mn-cs"/>
              </a:rPr>
              <a:t>The second barrier to the inclusion of attitudes is that we are unable to forecast them, in the way that we forecast socioeconomic variables.  Without reliable forecasts of what atti­tudes will be like at some future planning horizon, predictions of behavior that require such attitudes as input must rely on guesswork.</a:t>
            </a:r>
          </a:p>
          <a:p>
            <a:r>
              <a:rPr lang="en-US" sz="1200" kern="1200" dirty="0" smtClean="0">
                <a:solidFill>
                  <a:schemeClr val="tx1"/>
                </a:solidFill>
                <a:effectLst/>
                <a:latin typeface="+mn-lt"/>
                <a:ea typeface="+mn-ea"/>
                <a:cs typeface="+mn-cs"/>
              </a:rPr>
              <a:t>     The remainder of this talk will focus mainly on the measurement</a:t>
            </a:r>
            <a:r>
              <a:rPr lang="en-US" sz="1200" kern="1200" baseline="0" dirty="0" smtClean="0">
                <a:solidFill>
                  <a:schemeClr val="tx1"/>
                </a:solidFill>
                <a:effectLst/>
                <a:latin typeface="+mn-lt"/>
                <a:ea typeface="+mn-ea"/>
                <a:cs typeface="+mn-cs"/>
              </a:rPr>
              <a:t>/analysis issue, but I will briefly return to the forecasting issue near the end.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3BD89F-215A-4518-B7B8-4BB53FBF3590}" type="slidenum">
              <a:rPr lang="en-US" smtClean="0"/>
              <a:t>13</a:t>
            </a:fld>
            <a:endParaRPr lang="en-US"/>
          </a:p>
        </p:txBody>
      </p:sp>
    </p:spTree>
    <p:extLst>
      <p:ext uri="{BB962C8B-B14F-4D97-AF65-F5344CB8AC3E}">
        <p14:creationId xmlns:p14="http://schemas.microsoft.com/office/powerpoint/2010/main" val="2195828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3BD89F-215A-4518-B7B8-4BB53FBF3590}" type="slidenum">
              <a:rPr lang="en-US" smtClean="0"/>
              <a:t>14</a:t>
            </a:fld>
            <a:endParaRPr lang="en-US"/>
          </a:p>
        </p:txBody>
      </p:sp>
    </p:spTree>
    <p:extLst>
      <p:ext uri="{BB962C8B-B14F-4D97-AF65-F5344CB8AC3E}">
        <p14:creationId xmlns:p14="http://schemas.microsoft.com/office/powerpoint/2010/main" val="253149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3BD89F-215A-4518-B7B8-4BB53FBF3590}" type="slidenum">
              <a:rPr lang="en-US" smtClean="0"/>
              <a:t>15</a:t>
            </a:fld>
            <a:endParaRPr lang="en-US"/>
          </a:p>
        </p:txBody>
      </p:sp>
    </p:spTree>
    <p:extLst>
      <p:ext uri="{BB962C8B-B14F-4D97-AF65-F5344CB8AC3E}">
        <p14:creationId xmlns:p14="http://schemas.microsoft.com/office/powerpoint/2010/main" val="1697215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Nagoya:</a:t>
            </a:r>
            <a:r>
              <a:rPr lang="en-US" baseline="0" dirty="0" smtClean="0"/>
              <a:t>  “</a:t>
            </a:r>
            <a:r>
              <a:rPr lang="en-US" baseline="0" dirty="0" err="1" smtClean="0"/>
              <a:t>Behaviours</a:t>
            </a:r>
            <a:r>
              <a:rPr lang="en-US" baseline="0" dirty="0" smtClean="0"/>
              <a:t> in 2001 are forecast using a model with only the most recent 1991 dataset and models that combine the 1971, 1981, and 1991 datasets.”  The latter predicts (commute mode choice, between rail, bus, car) better.  Travel cost not included because some employers subsidize.  Results showed disutility of travel time increasing (getting more negative) over time, which author attributed to increasing incomes/busy-ness.  Alluded to possibility that disutility of time could decrease due to “modern technology </a:t>
            </a:r>
            <a:r>
              <a:rPr lang="en-US" baseline="0" dirty="0" err="1" smtClean="0"/>
              <a:t>mak</a:t>
            </a:r>
            <a:r>
              <a:rPr lang="en-US" baseline="0" dirty="0" smtClean="0"/>
              <a:t>[</a:t>
            </a:r>
            <a:r>
              <a:rPr lang="en-US" baseline="0" dirty="0" err="1" smtClean="0"/>
              <a:t>ing</a:t>
            </a:r>
            <a:r>
              <a:rPr lang="en-US" baseline="0" dirty="0" smtClean="0"/>
              <a:t>] travel time more productive”.</a:t>
            </a:r>
          </a:p>
          <a:p>
            <a:r>
              <a:rPr lang="en-US" baseline="0" dirty="0" smtClean="0"/>
              <a:t>C &amp; Miller, p. 942:  “the proposed methodology would require the predictors themselves to be forecasted … In this case, however, the assumptions and models would be more consistent with each other.  For instance, in forecast scenarios of high gas prices, both the parameters and inputs to the model might capture the effect of the increase in fuel prices on travel demand.”</a:t>
            </a:r>
            <a:endParaRPr lang="en-US" dirty="0" smtClean="0"/>
          </a:p>
        </p:txBody>
      </p:sp>
      <p:sp>
        <p:nvSpPr>
          <p:cNvPr id="4" name="Slide Number Placeholder 3"/>
          <p:cNvSpPr>
            <a:spLocks noGrp="1"/>
          </p:cNvSpPr>
          <p:nvPr>
            <p:ph type="sldNum" sz="quarter" idx="10"/>
          </p:nvPr>
        </p:nvSpPr>
        <p:spPr/>
        <p:txBody>
          <a:bodyPr/>
          <a:lstStyle/>
          <a:p>
            <a:fld id="{F33BD89F-215A-4518-B7B8-4BB53FBF3590}" type="slidenum">
              <a:rPr lang="en-US" smtClean="0"/>
              <a:t>16</a:t>
            </a:fld>
            <a:endParaRPr lang="en-US"/>
          </a:p>
        </p:txBody>
      </p:sp>
    </p:spTree>
    <p:extLst>
      <p:ext uri="{BB962C8B-B14F-4D97-AF65-F5344CB8AC3E}">
        <p14:creationId xmlns:p14="http://schemas.microsoft.com/office/powerpoint/2010/main" val="1232245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BD89F-215A-4518-B7B8-4BB53FBF3590}" type="slidenum">
              <a:rPr lang="en-US" smtClean="0"/>
              <a:t>18</a:t>
            </a:fld>
            <a:endParaRPr lang="en-US"/>
          </a:p>
        </p:txBody>
      </p:sp>
    </p:spTree>
    <p:extLst>
      <p:ext uri="{BB962C8B-B14F-4D97-AF65-F5344CB8AC3E}">
        <p14:creationId xmlns:p14="http://schemas.microsoft.com/office/powerpoint/2010/main" val="2225211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33BD89F-215A-4518-B7B8-4BB53FBF3590}" type="slidenum">
              <a:rPr lang="en-US" smtClean="0"/>
              <a:t>19</a:t>
            </a:fld>
            <a:endParaRPr lang="en-US"/>
          </a:p>
        </p:txBody>
      </p:sp>
    </p:spTree>
    <p:extLst>
      <p:ext uri="{BB962C8B-B14F-4D97-AF65-F5344CB8AC3E}">
        <p14:creationId xmlns:p14="http://schemas.microsoft.com/office/powerpoint/2010/main" val="2109769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33BD89F-215A-4518-B7B8-4BB53FBF3590}" type="slidenum">
              <a:rPr lang="en-US" smtClean="0"/>
              <a:t>20</a:t>
            </a:fld>
            <a:endParaRPr lang="en-US"/>
          </a:p>
        </p:txBody>
      </p:sp>
    </p:spTree>
    <p:extLst>
      <p:ext uri="{BB962C8B-B14F-4D97-AF65-F5344CB8AC3E}">
        <p14:creationId xmlns:p14="http://schemas.microsoft.com/office/powerpoint/2010/main" val="217508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photos in this presentation are also from the 2003 Lucerne IATBR conference.</a:t>
            </a:r>
            <a:endParaRPr lang="en-US" dirty="0"/>
          </a:p>
        </p:txBody>
      </p:sp>
      <p:sp>
        <p:nvSpPr>
          <p:cNvPr id="4" name="Slide Number Placeholder 3"/>
          <p:cNvSpPr>
            <a:spLocks noGrp="1"/>
          </p:cNvSpPr>
          <p:nvPr>
            <p:ph type="sldNum" sz="quarter" idx="10"/>
          </p:nvPr>
        </p:nvSpPr>
        <p:spPr/>
        <p:txBody>
          <a:bodyPr/>
          <a:lstStyle/>
          <a:p>
            <a:fld id="{F33BD89F-215A-4518-B7B8-4BB53FBF3590}" type="slidenum">
              <a:rPr lang="en-US" smtClean="0"/>
              <a:t>2</a:t>
            </a:fld>
            <a:endParaRPr lang="en-US"/>
          </a:p>
        </p:txBody>
      </p:sp>
    </p:spTree>
    <p:extLst>
      <p:ext uri="{BB962C8B-B14F-4D97-AF65-F5344CB8AC3E}">
        <p14:creationId xmlns:p14="http://schemas.microsoft.com/office/powerpoint/2010/main" val="980816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33BD89F-215A-4518-B7B8-4BB53FBF3590}" type="slidenum">
              <a:rPr lang="en-US" smtClean="0"/>
              <a:t>21</a:t>
            </a:fld>
            <a:endParaRPr lang="en-US"/>
          </a:p>
        </p:txBody>
      </p:sp>
    </p:spTree>
    <p:extLst>
      <p:ext uri="{BB962C8B-B14F-4D97-AF65-F5344CB8AC3E}">
        <p14:creationId xmlns:p14="http://schemas.microsoft.com/office/powerpoint/2010/main" val="3828606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Using a set of explanatory variables present in (common to) both samples (CVs),</a:t>
            </a:r>
          </a:p>
          <a:p>
            <a:r>
              <a:rPr lang="en-US" dirty="0" smtClean="0">
                <a:effectLst/>
              </a:rPr>
              <a:t>--</a:t>
            </a:r>
            <a:r>
              <a:rPr lang="en-US" baseline="0" dirty="0" smtClean="0">
                <a:effectLst/>
              </a:rPr>
              <a:t>  </a:t>
            </a:r>
            <a:r>
              <a:rPr lang="en-US" dirty="0" smtClean="0">
                <a:effectLst/>
              </a:rPr>
              <a:t>develop prediction functions for attitudes (ATTs) using “</a:t>
            </a:r>
            <a:r>
              <a:rPr lang="en-US" b="1" i="1" dirty="0" smtClean="0">
                <a:solidFill>
                  <a:schemeClr val="tx2">
                    <a:lumMod val="75000"/>
                  </a:schemeClr>
                </a:solidFill>
                <a:effectLst/>
              </a:rPr>
              <a:t>Sample A</a:t>
            </a:r>
            <a:r>
              <a:rPr lang="en-US" dirty="0" smtClean="0">
                <a:effectLst/>
              </a:rPr>
              <a:t>(</a:t>
            </a:r>
            <a:r>
              <a:rPr lang="en-US" dirty="0" err="1" smtClean="0">
                <a:effectLst/>
              </a:rPr>
              <a:t>tt</a:t>
            </a:r>
            <a:r>
              <a:rPr lang="en-US" dirty="0" smtClean="0">
                <a:effectLst/>
              </a:rPr>
              <a:t>)” and </a:t>
            </a:r>
          </a:p>
          <a:p>
            <a:r>
              <a:rPr lang="en-US" dirty="0" smtClean="0">
                <a:effectLst/>
              </a:rPr>
              <a:t>--</a:t>
            </a:r>
            <a:r>
              <a:rPr lang="en-US" baseline="0" dirty="0" smtClean="0">
                <a:effectLst/>
              </a:rPr>
              <a:t>  </a:t>
            </a:r>
            <a:r>
              <a:rPr lang="en-US" dirty="0" smtClean="0">
                <a:effectLst/>
              </a:rPr>
              <a:t>apply those functions to predict  ATTs for </a:t>
            </a:r>
            <a:r>
              <a:rPr lang="en-US" sz="1200" kern="0" dirty="0" smtClean="0">
                <a:solidFill>
                  <a:prstClr val="black"/>
                </a:solidFill>
              </a:rPr>
              <a:t>“</a:t>
            </a:r>
            <a:r>
              <a:rPr lang="en-US" sz="1200" b="1" i="1" kern="0" dirty="0" smtClean="0">
                <a:solidFill>
                  <a:srgbClr val="2F4381">
                    <a:lumMod val="75000"/>
                  </a:srgbClr>
                </a:solidFill>
              </a:rPr>
              <a:t>Sample B</a:t>
            </a:r>
            <a:r>
              <a:rPr lang="en-US" sz="1200" kern="0" dirty="0" smtClean="0">
                <a:solidFill>
                  <a:prstClr val="black"/>
                </a:solidFill>
              </a:rPr>
              <a:t>(eh)”</a:t>
            </a:r>
          </a:p>
        </p:txBody>
      </p:sp>
      <p:sp>
        <p:nvSpPr>
          <p:cNvPr id="4" name="Slide Number Placeholder 3"/>
          <p:cNvSpPr>
            <a:spLocks noGrp="1"/>
          </p:cNvSpPr>
          <p:nvPr>
            <p:ph type="sldNum" sz="quarter" idx="10"/>
          </p:nvPr>
        </p:nvSpPr>
        <p:spPr/>
        <p:txBody>
          <a:bodyPr/>
          <a:lstStyle/>
          <a:p>
            <a:fld id="{F33BD89F-215A-4518-B7B8-4BB53FBF3590}" type="slidenum">
              <a:rPr lang="en-US" smtClean="0"/>
              <a:t>22</a:t>
            </a:fld>
            <a:endParaRPr lang="en-US"/>
          </a:p>
        </p:txBody>
      </p:sp>
    </p:spTree>
    <p:extLst>
      <p:ext uri="{BB962C8B-B14F-4D97-AF65-F5344CB8AC3E}">
        <p14:creationId xmlns:p14="http://schemas.microsoft.com/office/powerpoint/2010/main" val="533231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BD89F-215A-4518-B7B8-4BB53FBF3590}" type="slidenum">
              <a:rPr lang="en-US" smtClean="0"/>
              <a:t>23</a:t>
            </a:fld>
            <a:endParaRPr lang="en-US"/>
          </a:p>
        </p:txBody>
      </p:sp>
    </p:spTree>
    <p:extLst>
      <p:ext uri="{BB962C8B-B14F-4D97-AF65-F5344CB8AC3E}">
        <p14:creationId xmlns:p14="http://schemas.microsoft.com/office/powerpoint/2010/main" val="4290285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approach does not focus on trying to produce a causally-defensible model for predicting attitudes, since that is not our purpose.  Rather, to maxi­mize the information available to impute attitudes, we want to use the </a:t>
            </a:r>
            <a:r>
              <a:rPr lang="en-US" sz="1200" i="1" kern="1200" dirty="0" smtClean="0">
                <a:solidFill>
                  <a:schemeClr val="tx1"/>
                </a:solidFill>
                <a:effectLst/>
                <a:latin typeface="+mn-lt"/>
                <a:ea typeface="+mn-ea"/>
                <a:cs typeface="+mn-cs"/>
              </a:rPr>
              <a:t>largest</a:t>
            </a:r>
            <a:r>
              <a:rPr lang="en-US" sz="1200" kern="1200" dirty="0" smtClean="0">
                <a:solidFill>
                  <a:schemeClr val="tx1"/>
                </a:solidFill>
                <a:effectLst/>
                <a:latin typeface="+mn-lt"/>
                <a:ea typeface="+mn-ea"/>
                <a:cs typeface="+mn-cs"/>
              </a:rPr>
              <a:t> set of variables that is (1) related to attitudes at all, and (2) common to both samples. </a:t>
            </a:r>
            <a:endParaRPr lang="en-US" dirty="0" smtClean="0"/>
          </a:p>
        </p:txBody>
      </p:sp>
      <p:sp>
        <p:nvSpPr>
          <p:cNvPr id="4" name="Slide Number Placeholder 3"/>
          <p:cNvSpPr>
            <a:spLocks noGrp="1"/>
          </p:cNvSpPr>
          <p:nvPr>
            <p:ph type="sldNum" sz="quarter" idx="10"/>
          </p:nvPr>
        </p:nvSpPr>
        <p:spPr/>
        <p:txBody>
          <a:bodyPr/>
          <a:lstStyle/>
          <a:p>
            <a:fld id="{F33BD89F-215A-4518-B7B8-4BB53FBF3590}" type="slidenum">
              <a:rPr lang="en-US" smtClean="0"/>
              <a:t>24</a:t>
            </a:fld>
            <a:endParaRPr lang="en-US"/>
          </a:p>
        </p:txBody>
      </p:sp>
    </p:spTree>
    <p:extLst>
      <p:ext uri="{BB962C8B-B14F-4D97-AF65-F5344CB8AC3E}">
        <p14:creationId xmlns:p14="http://schemas.microsoft.com/office/powerpoint/2010/main" val="3925853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characterized by testing large numbers of specifications on a training sample, then applying them to a validation sample (both subsets of Sample A), while balancing the competing objectives of </a:t>
            </a:r>
            <a:r>
              <a:rPr lang="en-US" b="1" baseline="0" dirty="0" smtClean="0"/>
              <a:t>reducing bias</a:t>
            </a:r>
            <a:r>
              <a:rPr lang="en-US" baseline="0" dirty="0" smtClean="0"/>
              <a:t> (by fitting a more complex model to the training sample, which could result in overfitting) and </a:t>
            </a:r>
            <a:r>
              <a:rPr lang="en-US" b="1" baseline="0" dirty="0" smtClean="0"/>
              <a:t>reducing variance </a:t>
            </a:r>
            <a:r>
              <a:rPr lang="en-US" baseline="0" dirty="0" smtClean="0"/>
              <a:t>(referring to the difference between predicted and observed variables in the </a:t>
            </a:r>
            <a:r>
              <a:rPr lang="en-US" i="1" baseline="0" dirty="0" smtClean="0"/>
              <a:t>validation</a:t>
            </a:r>
            <a:r>
              <a:rPr lang="en-US" baseline="0" dirty="0" smtClean="0"/>
              <a:t> sample(s), which tends to be larger when the model is </a:t>
            </a:r>
            <a:r>
              <a:rPr lang="en-US" baseline="0" dirty="0" err="1" smtClean="0"/>
              <a:t>overfit</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F33BD89F-215A-4518-B7B8-4BB53FBF3590}" type="slidenum">
              <a:rPr lang="en-US" smtClean="0"/>
              <a:t>25</a:t>
            </a:fld>
            <a:endParaRPr lang="en-US"/>
          </a:p>
        </p:txBody>
      </p:sp>
    </p:spTree>
    <p:extLst>
      <p:ext uri="{BB962C8B-B14F-4D97-AF65-F5344CB8AC3E}">
        <p14:creationId xmlns:p14="http://schemas.microsoft.com/office/powerpoint/2010/main" val="273021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33BD89F-215A-4518-B7B8-4BB53FBF3590}" type="slidenum">
              <a:rPr lang="en-US" smtClean="0"/>
              <a:t>26</a:t>
            </a:fld>
            <a:endParaRPr lang="en-US"/>
          </a:p>
        </p:txBody>
      </p:sp>
    </p:spTree>
    <p:extLst>
      <p:ext uri="{BB962C8B-B14F-4D97-AF65-F5344CB8AC3E}">
        <p14:creationId xmlns:p14="http://schemas.microsoft.com/office/powerpoint/2010/main" val="4121699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penalty term for </a:t>
                </a:r>
                <a:r>
                  <a:rPr lang="en-US" sz="1200" i="1" kern="1200" dirty="0">
                    <a:solidFill>
                      <a:schemeClr val="tx1"/>
                    </a:solidFill>
                    <a:effectLst/>
                    <a:latin typeface="+mn-lt"/>
                    <a:ea typeface="+mn-ea"/>
                    <a:cs typeface="+mn-cs"/>
                  </a:rPr>
                  <a:t>Least Absolute Shrinkage and Selection Operator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LASSO) regression</a:t>
                </a:r>
                <a:r>
                  <a:rPr lang="en-US" sz="1200" kern="1200" dirty="0">
                    <a:solidFill>
                      <a:schemeClr val="tx1"/>
                    </a:solidFill>
                    <a:effectLst/>
                    <a:latin typeface="+mn-lt"/>
                    <a:ea typeface="+mn-ea"/>
                    <a:cs typeface="+mn-cs"/>
                  </a:rPr>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𝜆</m:t>
                    </m:r>
                    <m:nary>
                      <m:naryPr>
                        <m:chr m:val="∑"/>
                        <m:ctrlPr>
                          <a:rPr lang="en-US" sz="1200" i="1" kern="1200">
                            <a:solidFill>
                              <a:schemeClr val="tx1"/>
                            </a:solidFill>
                            <a:effectLst/>
                            <a:latin typeface="Cambria Math" panose="02040503050406030204" pitchFamily="18" charset="0"/>
                            <a:ea typeface="+mn-ea"/>
                            <a:cs typeface="+mn-cs"/>
                          </a:rPr>
                        </m:ctrlPr>
                      </m:naryPr>
                      <m:sub>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=1</m:t>
                        </m:r>
                      </m:sub>
                      <m:sup>
                        <m:r>
                          <a:rPr lang="en-US" sz="1200" i="1" kern="1200">
                            <a:solidFill>
                              <a:schemeClr val="tx1"/>
                            </a:solidFill>
                            <a:effectLst/>
                            <a:latin typeface="Cambria Math" panose="02040503050406030204" pitchFamily="18" charset="0"/>
                            <a:ea typeface="+mn-ea"/>
                            <a:cs typeface="+mn-cs"/>
                          </a:rPr>
                          <m:t>𝑝</m:t>
                        </m:r>
                      </m:sup>
                      <m:e>
                        <m:sSub>
                          <m:sSubPr>
                            <m:ctrlPr>
                              <a:rPr lang="en-US" sz="1200" i="1" kern="1200">
                                <a:solidFill>
                                  <a:schemeClr val="tx1"/>
                                </a:solidFill>
                                <a:effectLst/>
                                <a:latin typeface="Cambria Math" panose="02040503050406030204" pitchFamily="18" charset="0"/>
                                <a:ea typeface="+mn-ea"/>
                                <a:cs typeface="+mn-cs"/>
                              </a:rPr>
                            </m:ctrlPr>
                          </m:sSubPr>
                          <m:e>
                            <m:d>
                              <m:dPr>
                                <m:begChr m:val="|"/>
                                <m:endChr m:val="|"/>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𝛽</m:t>
                                </m:r>
                              </m:e>
                            </m:d>
                          </m:e>
                          <m:sub>
                            <m:r>
                              <a:rPr lang="en-US" sz="1200" i="1" kern="1200">
                                <a:solidFill>
                                  <a:schemeClr val="tx1"/>
                                </a:solidFill>
                                <a:effectLst/>
                                <a:latin typeface="Cambria Math" panose="02040503050406030204" pitchFamily="18" charset="0"/>
                                <a:ea typeface="+mn-ea"/>
                                <a:cs typeface="+mn-cs"/>
                              </a:rPr>
                              <m:t>𝑗</m:t>
                            </m:r>
                          </m:sub>
                        </m:sSub>
                      </m:e>
                    </m:nary>
                  </m:oMath>
                </a14:m>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(where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𝛽</m:t>
                        </m:r>
                      </m:e>
                      <m:sub>
                        <m:r>
                          <a:rPr lang="en-US" sz="1200" i="1" kern="1200">
                            <a:solidFill>
                              <a:schemeClr val="tx1"/>
                            </a:solidFill>
                            <a:effectLst/>
                            <a:latin typeface="Cambria Math" panose="02040503050406030204" pitchFamily="18" charset="0"/>
                            <a:ea typeface="+mn-ea"/>
                            <a:cs typeface="+mn-cs"/>
                          </a:rPr>
                          <m:t>𝑗</m:t>
                        </m:r>
                      </m:sub>
                    </m:sSub>
                  </m:oMath>
                </a14:m>
                <a:r>
                  <a:rPr lang="en-US" sz="1200" kern="1200" dirty="0">
                    <a:solidFill>
                      <a:schemeClr val="tx1"/>
                    </a:solidFill>
                    <a:effectLst/>
                    <a:latin typeface="+mn-lt"/>
                    <a:ea typeface="+mn-ea"/>
                    <a:cs typeface="+mn-cs"/>
                  </a:rPr>
                  <a:t> are </a:t>
                </a:r>
                <a:r>
                  <a:rPr lang="en-US" sz="1200" kern="1200" dirty="0" smtClean="0">
                    <a:solidFill>
                      <a:schemeClr val="tx1"/>
                    </a:solidFill>
                    <a:effectLst/>
                    <a:latin typeface="+mn-lt"/>
                    <a:ea typeface="+mn-ea"/>
                    <a:cs typeface="+mn-cs"/>
                  </a:rPr>
                  <a:t>parameters</a:t>
                </a:r>
                <a:r>
                  <a:rPr lang="en-US" sz="1200" kern="1200" dirty="0">
                    <a:solidFill>
                      <a:schemeClr val="tx1"/>
                    </a:solidFill>
                    <a:effectLst/>
                    <a:latin typeface="+mn-lt"/>
                    <a:ea typeface="+mn-ea"/>
                    <a:cs typeface="+mn-cs"/>
                  </a:rPr>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𝑝</m:t>
                    </m:r>
                  </m:oMath>
                </a14:m>
                <a:r>
                  <a:rPr lang="en-US" sz="1200" kern="1200" dirty="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of </a:t>
                </a:r>
                <a:r>
                  <a:rPr lang="en-US" sz="1200" kern="1200" dirty="0" err="1" smtClean="0">
                    <a:solidFill>
                      <a:schemeClr val="tx1"/>
                    </a:solidFill>
                    <a:effectLst/>
                    <a:latin typeface="+mn-lt"/>
                    <a:ea typeface="+mn-ea"/>
                    <a:cs typeface="+mn-cs"/>
                  </a:rPr>
                  <a:t>params</a:t>
                </a:r>
                <a:r>
                  <a:rPr lang="en-US" sz="1200" kern="1200" dirty="0">
                    <a:solidFill>
                      <a:schemeClr val="tx1"/>
                    </a:solidFill>
                    <a:effectLst/>
                    <a:latin typeface="+mn-lt"/>
                    <a:ea typeface="+mn-ea"/>
                    <a:cs typeface="+mn-cs"/>
                  </a:rPr>
                  <a:t>, and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𝜆</m:t>
                    </m:r>
                  </m:oMath>
                </a14:m>
                <a:r>
                  <a:rPr lang="en-US" sz="1200" kern="1200" dirty="0">
                    <a:solidFill>
                      <a:schemeClr val="tx1"/>
                    </a:solidFill>
                    <a:effectLst/>
                    <a:latin typeface="+mn-lt"/>
                    <a:ea typeface="+mn-ea"/>
                    <a:cs typeface="+mn-cs"/>
                  </a:rPr>
                  <a:t> is shrinkage </a:t>
                </a:r>
                <a:r>
                  <a:rPr lang="en-US" sz="1200" kern="1200" dirty="0" smtClean="0">
                    <a:solidFill>
                      <a:schemeClr val="tx1"/>
                    </a:solidFill>
                    <a:effectLst/>
                    <a:latin typeface="+mn-lt"/>
                    <a:ea typeface="+mn-ea"/>
                    <a:cs typeface="+mn-cs"/>
                  </a:rPr>
                  <a:t>operator), is estimated simultaneously with the model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prevents the large coefficient magnitudes that are common in the presence of </a:t>
                </a:r>
                <a:r>
                  <a:rPr lang="en-US" sz="1200" kern="1200" dirty="0" err="1" smtClean="0">
                    <a:solidFill>
                      <a:schemeClr val="tx1"/>
                    </a:solidFill>
                    <a:effectLst/>
                    <a:latin typeface="+mn-lt"/>
                    <a:ea typeface="+mn-ea"/>
                    <a:cs typeface="+mn-cs"/>
                  </a:rPr>
                  <a:t>multicollinearity</a:t>
                </a:r>
                <a:r>
                  <a:rPr lang="en-US" sz="1200" kern="1200" dirty="0" smtClean="0">
                    <a:solidFill>
                      <a:schemeClr val="tx1"/>
                    </a:solidFill>
                    <a:effectLst/>
                    <a:latin typeface="+mn-lt"/>
                    <a:ea typeface="+mn-ea"/>
                    <a:cs typeface="+mn-cs"/>
                  </a:rPr>
                  <a:t> (i.e., it shrinks the coefficient magnitudes toward zero); however</a:t>
                </a:r>
                <a:r>
                  <a:rPr lang="en-US" sz="1200" kern="1200" dirty="0">
                    <a:solidFill>
                      <a:schemeClr val="tx1"/>
                    </a:solidFill>
                    <a:effectLst/>
                    <a:latin typeface="+mn-lt"/>
                    <a:ea typeface="+mn-ea"/>
                    <a:cs typeface="+mn-cs"/>
                  </a:rPr>
                  <a:t>, its non-linear nature allows </a:t>
                </a:r>
                <a:r>
                  <a:rPr lang="en-US" sz="1200" i="1" kern="1200" dirty="0">
                    <a:solidFill>
                      <a:schemeClr val="tx1"/>
                    </a:solidFill>
                    <a:effectLst/>
                    <a:latin typeface="+mn-lt"/>
                    <a:ea typeface="+mn-ea"/>
                    <a:cs typeface="+mn-cs"/>
                  </a:rPr>
                  <a:t>LASSO</a:t>
                </a:r>
                <a:r>
                  <a:rPr lang="en-US" sz="1200" kern="1200" dirty="0">
                    <a:solidFill>
                      <a:schemeClr val="tx1"/>
                    </a:solidFill>
                    <a:effectLst/>
                    <a:latin typeface="+mn-lt"/>
                    <a:ea typeface="+mn-ea"/>
                    <a:cs typeface="+mn-cs"/>
                  </a:rPr>
                  <a:t> to take the best of both discrete and continuous methods: by allowing some coefficients to shrink to zero (unlike ridge regression), it can effectively perform subset selection as well as shrinkage (Hastie et al., 2009).</a:t>
                </a:r>
              </a:p>
              <a:p>
                <a:r>
                  <a:rPr lang="en-US" dirty="0" smtClean="0"/>
                  <a:t>     The noted correlations</a:t>
                </a:r>
                <a:r>
                  <a:rPr lang="en-US" baseline="0" dirty="0" smtClean="0"/>
                  <a:t> between predicted and “actual” attitudes are far from perfect, but I suggest they are better than the correlations between most instrumental variables and the endogenous explanatory variable they are supposed to be instrumenting!</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penalty term for </a:t>
                </a:r>
                <a:r>
                  <a:rPr lang="en-US" sz="1200" i="1" kern="1200" dirty="0">
                    <a:solidFill>
                      <a:schemeClr val="tx1"/>
                    </a:solidFill>
                    <a:effectLst/>
                    <a:latin typeface="+mn-lt"/>
                    <a:ea typeface="+mn-ea"/>
                    <a:cs typeface="+mn-cs"/>
                  </a:rPr>
                  <a:t>Least Absolute Shrinkage and Selection Operator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LASSO) regression</a:t>
                </a:r>
                <a:r>
                  <a:rPr lang="en-US" sz="1200" kern="1200" dirty="0">
                    <a:solidFill>
                      <a:schemeClr val="tx1"/>
                    </a:solidFill>
                    <a:effectLst/>
                    <a:latin typeface="+mn-lt"/>
                    <a:ea typeface="+mn-ea"/>
                    <a:cs typeface="+mn-cs"/>
                  </a:rPr>
                  <a:t>, </a:t>
                </a:r>
                <a:r>
                  <a:rPr lang="en-US" sz="1200" i="0" kern="1200">
                    <a:solidFill>
                      <a:schemeClr val="tx1"/>
                    </a:solidFill>
                    <a:effectLst/>
                    <a:latin typeface="Cambria Math" panose="02040503050406030204" pitchFamily="18" charset="0"/>
                    <a:ea typeface="+mn-ea"/>
                    <a:cs typeface="+mn-cs"/>
                  </a:rPr>
                  <a:t>−𝜆∑_(𝑗=1)^𝑝▒|𝛽|_𝑗 </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(where </a:t>
                </a:r>
                <a:r>
                  <a:rPr lang="en-US" sz="1200" i="0" kern="1200">
                    <a:solidFill>
                      <a:schemeClr val="tx1"/>
                    </a:solidFill>
                    <a:effectLst/>
                    <a:latin typeface="+mn-lt"/>
                    <a:ea typeface="+mn-ea"/>
                    <a:cs typeface="+mn-cs"/>
                  </a:rPr>
                  <a:t>𝛽_𝑗</a:t>
                </a:r>
                <a:r>
                  <a:rPr lang="en-US" sz="1200" kern="1200" dirty="0">
                    <a:solidFill>
                      <a:schemeClr val="tx1"/>
                    </a:solidFill>
                    <a:effectLst/>
                    <a:latin typeface="+mn-lt"/>
                    <a:ea typeface="+mn-ea"/>
                    <a:cs typeface="+mn-cs"/>
                  </a:rPr>
                  <a:t> are </a:t>
                </a:r>
                <a:r>
                  <a:rPr lang="en-US" sz="1200" kern="1200" dirty="0" smtClean="0">
                    <a:solidFill>
                      <a:schemeClr val="tx1"/>
                    </a:solidFill>
                    <a:effectLst/>
                    <a:latin typeface="+mn-lt"/>
                    <a:ea typeface="+mn-ea"/>
                    <a:cs typeface="+mn-cs"/>
                  </a:rPr>
                  <a:t>parameters</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𝑝</a:t>
                </a:r>
                <a:r>
                  <a:rPr lang="en-US" sz="1200" kern="1200" dirty="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of </a:t>
                </a:r>
                <a:r>
                  <a:rPr lang="en-US" sz="1200" kern="1200" dirty="0" err="1" smtClean="0">
                    <a:solidFill>
                      <a:schemeClr val="tx1"/>
                    </a:solidFill>
                    <a:effectLst/>
                    <a:latin typeface="+mn-lt"/>
                    <a:ea typeface="+mn-ea"/>
                    <a:cs typeface="+mn-cs"/>
                  </a:rPr>
                  <a:t>params</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𝜆</a:t>
                </a:r>
                <a:r>
                  <a:rPr lang="en-US" sz="1200" kern="1200" dirty="0">
                    <a:solidFill>
                      <a:schemeClr val="tx1"/>
                    </a:solidFill>
                    <a:effectLst/>
                    <a:latin typeface="+mn-lt"/>
                    <a:ea typeface="+mn-ea"/>
                    <a:cs typeface="+mn-cs"/>
                  </a:rPr>
                  <a:t> is shrinkage </a:t>
                </a:r>
                <a:r>
                  <a:rPr lang="en-US" sz="1200" kern="1200" dirty="0" smtClean="0">
                    <a:solidFill>
                      <a:schemeClr val="tx1"/>
                    </a:solidFill>
                    <a:effectLst/>
                    <a:latin typeface="+mn-lt"/>
                    <a:ea typeface="+mn-ea"/>
                    <a:cs typeface="+mn-cs"/>
                  </a:rPr>
                  <a:t>operator), is estimated simultaneously with the model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prevents the large coefficient magnitudes that are common in the presence of </a:t>
                </a:r>
                <a:r>
                  <a:rPr lang="en-US" sz="1200" kern="1200" dirty="0" err="1" smtClean="0">
                    <a:solidFill>
                      <a:schemeClr val="tx1"/>
                    </a:solidFill>
                    <a:effectLst/>
                    <a:latin typeface="+mn-lt"/>
                    <a:ea typeface="+mn-ea"/>
                    <a:cs typeface="+mn-cs"/>
                  </a:rPr>
                  <a:t>multicollinearity</a:t>
                </a:r>
                <a:r>
                  <a:rPr lang="en-US" sz="1200" kern="1200" dirty="0" smtClean="0">
                    <a:solidFill>
                      <a:schemeClr val="tx1"/>
                    </a:solidFill>
                    <a:effectLst/>
                    <a:latin typeface="+mn-lt"/>
                    <a:ea typeface="+mn-ea"/>
                    <a:cs typeface="+mn-cs"/>
                  </a:rPr>
                  <a:t> (i.e., it shrinks the coefficient magnitudes toward zero); however</a:t>
                </a:r>
                <a:r>
                  <a:rPr lang="en-US" sz="1200" kern="1200" dirty="0">
                    <a:solidFill>
                      <a:schemeClr val="tx1"/>
                    </a:solidFill>
                    <a:effectLst/>
                    <a:latin typeface="+mn-lt"/>
                    <a:ea typeface="+mn-ea"/>
                    <a:cs typeface="+mn-cs"/>
                  </a:rPr>
                  <a:t>, its non-linear nature allows </a:t>
                </a:r>
                <a:r>
                  <a:rPr lang="en-US" sz="1200" i="1" kern="1200" dirty="0">
                    <a:solidFill>
                      <a:schemeClr val="tx1"/>
                    </a:solidFill>
                    <a:effectLst/>
                    <a:latin typeface="+mn-lt"/>
                    <a:ea typeface="+mn-ea"/>
                    <a:cs typeface="+mn-cs"/>
                  </a:rPr>
                  <a:t>LASSO</a:t>
                </a:r>
                <a:r>
                  <a:rPr lang="en-US" sz="1200" kern="1200" dirty="0">
                    <a:solidFill>
                      <a:schemeClr val="tx1"/>
                    </a:solidFill>
                    <a:effectLst/>
                    <a:latin typeface="+mn-lt"/>
                    <a:ea typeface="+mn-ea"/>
                    <a:cs typeface="+mn-cs"/>
                  </a:rPr>
                  <a:t> to take the best of both discrete and continuous methods: by allowing some coefficients to shrink to zero (unlike ridge regression), it can effectively perform subset selection as well as shrinkage (Hastie et al., 2009).</a:t>
                </a:r>
              </a:p>
              <a:p>
                <a:r>
                  <a:rPr lang="en-US" dirty="0" smtClean="0"/>
                  <a:t>     The noted correlations</a:t>
                </a:r>
                <a:r>
                  <a:rPr lang="en-US" baseline="0" dirty="0" smtClean="0"/>
                  <a:t> between predicted and “actual” attitudes are far from perfect, but I suggest they are better than the correlations between most instrumental variables and the endogenous explanatory variable they are supposed to be instrumenting!</a:t>
                </a:r>
                <a:endParaRPr lang="en-US" dirty="0"/>
              </a:p>
            </p:txBody>
          </p:sp>
        </mc:Fallback>
      </mc:AlternateContent>
      <p:sp>
        <p:nvSpPr>
          <p:cNvPr id="4" name="Slide Number Placeholder 3"/>
          <p:cNvSpPr>
            <a:spLocks noGrp="1"/>
          </p:cNvSpPr>
          <p:nvPr>
            <p:ph type="sldNum" sz="quarter" idx="10"/>
          </p:nvPr>
        </p:nvSpPr>
        <p:spPr/>
        <p:txBody>
          <a:bodyPr/>
          <a:lstStyle/>
          <a:p>
            <a:fld id="{F33BD89F-215A-4518-B7B8-4BB53FBF3590}" type="slidenum">
              <a:rPr lang="en-US" smtClean="0"/>
              <a:t>29</a:t>
            </a:fld>
            <a:endParaRPr lang="en-US"/>
          </a:p>
        </p:txBody>
      </p:sp>
    </p:spTree>
    <p:extLst>
      <p:ext uri="{BB962C8B-B14F-4D97-AF65-F5344CB8AC3E}">
        <p14:creationId xmlns:p14="http://schemas.microsoft.com/office/powerpoint/2010/main" val="216302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penalty term for </a:t>
                </a:r>
                <a:r>
                  <a:rPr lang="en-US" sz="1200" i="1" kern="1200" dirty="0">
                    <a:solidFill>
                      <a:schemeClr val="tx1"/>
                    </a:solidFill>
                    <a:effectLst/>
                    <a:latin typeface="+mn-lt"/>
                    <a:ea typeface="+mn-ea"/>
                    <a:cs typeface="+mn-cs"/>
                  </a:rPr>
                  <a:t>Least Absolute Shrinkage and Selection Operator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LASSO) regression</a:t>
                </a:r>
                <a:r>
                  <a:rPr lang="en-US" sz="1200" kern="1200" dirty="0">
                    <a:solidFill>
                      <a:schemeClr val="tx1"/>
                    </a:solidFill>
                    <a:effectLst/>
                    <a:latin typeface="+mn-lt"/>
                    <a:ea typeface="+mn-ea"/>
                    <a:cs typeface="+mn-cs"/>
                  </a:rPr>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𝜆</m:t>
                    </m:r>
                    <m:nary>
                      <m:naryPr>
                        <m:chr m:val="∑"/>
                        <m:ctrlPr>
                          <a:rPr lang="en-US" sz="1200" i="1" kern="1200">
                            <a:solidFill>
                              <a:schemeClr val="tx1"/>
                            </a:solidFill>
                            <a:effectLst/>
                            <a:latin typeface="Cambria Math" panose="02040503050406030204" pitchFamily="18" charset="0"/>
                            <a:ea typeface="+mn-ea"/>
                            <a:cs typeface="+mn-cs"/>
                          </a:rPr>
                        </m:ctrlPr>
                      </m:naryPr>
                      <m:sub>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=1</m:t>
                        </m:r>
                      </m:sub>
                      <m:sup>
                        <m:r>
                          <a:rPr lang="en-US" sz="1200" i="1" kern="1200">
                            <a:solidFill>
                              <a:schemeClr val="tx1"/>
                            </a:solidFill>
                            <a:effectLst/>
                            <a:latin typeface="Cambria Math" panose="02040503050406030204" pitchFamily="18" charset="0"/>
                            <a:ea typeface="+mn-ea"/>
                            <a:cs typeface="+mn-cs"/>
                          </a:rPr>
                          <m:t>𝑝</m:t>
                        </m:r>
                      </m:sup>
                      <m:e>
                        <m:sSub>
                          <m:sSubPr>
                            <m:ctrlPr>
                              <a:rPr lang="en-US" sz="1200" i="1" kern="1200">
                                <a:solidFill>
                                  <a:schemeClr val="tx1"/>
                                </a:solidFill>
                                <a:effectLst/>
                                <a:latin typeface="Cambria Math" panose="02040503050406030204" pitchFamily="18" charset="0"/>
                                <a:ea typeface="+mn-ea"/>
                                <a:cs typeface="+mn-cs"/>
                              </a:rPr>
                            </m:ctrlPr>
                          </m:sSubPr>
                          <m:e>
                            <m:d>
                              <m:dPr>
                                <m:begChr m:val="|"/>
                                <m:endChr m:val="|"/>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𝛽</m:t>
                                </m:r>
                              </m:e>
                            </m:d>
                          </m:e>
                          <m:sub>
                            <m:r>
                              <a:rPr lang="en-US" sz="1200" i="1" kern="1200">
                                <a:solidFill>
                                  <a:schemeClr val="tx1"/>
                                </a:solidFill>
                                <a:effectLst/>
                                <a:latin typeface="Cambria Math" panose="02040503050406030204" pitchFamily="18" charset="0"/>
                                <a:ea typeface="+mn-ea"/>
                                <a:cs typeface="+mn-cs"/>
                              </a:rPr>
                              <m:t>𝑗</m:t>
                            </m:r>
                          </m:sub>
                        </m:sSub>
                      </m:e>
                    </m:nary>
                  </m:oMath>
                </a14:m>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(where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𝛽</m:t>
                        </m:r>
                      </m:e>
                      <m:sub>
                        <m:r>
                          <a:rPr lang="en-US" sz="1200" i="1" kern="1200">
                            <a:solidFill>
                              <a:schemeClr val="tx1"/>
                            </a:solidFill>
                            <a:effectLst/>
                            <a:latin typeface="Cambria Math" panose="02040503050406030204" pitchFamily="18" charset="0"/>
                            <a:ea typeface="+mn-ea"/>
                            <a:cs typeface="+mn-cs"/>
                          </a:rPr>
                          <m:t>𝑗</m:t>
                        </m:r>
                      </m:sub>
                    </m:sSub>
                  </m:oMath>
                </a14:m>
                <a:r>
                  <a:rPr lang="en-US" sz="1200" kern="1200" dirty="0">
                    <a:solidFill>
                      <a:schemeClr val="tx1"/>
                    </a:solidFill>
                    <a:effectLst/>
                    <a:latin typeface="+mn-lt"/>
                    <a:ea typeface="+mn-ea"/>
                    <a:cs typeface="+mn-cs"/>
                  </a:rPr>
                  <a:t> are </a:t>
                </a:r>
                <a:r>
                  <a:rPr lang="en-US" sz="1200" kern="1200" dirty="0" smtClean="0">
                    <a:solidFill>
                      <a:schemeClr val="tx1"/>
                    </a:solidFill>
                    <a:effectLst/>
                    <a:latin typeface="+mn-lt"/>
                    <a:ea typeface="+mn-ea"/>
                    <a:cs typeface="+mn-cs"/>
                  </a:rPr>
                  <a:t>parameters</a:t>
                </a:r>
                <a:r>
                  <a:rPr lang="en-US" sz="1200" kern="1200" dirty="0">
                    <a:solidFill>
                      <a:schemeClr val="tx1"/>
                    </a:solidFill>
                    <a:effectLst/>
                    <a:latin typeface="+mn-lt"/>
                    <a:ea typeface="+mn-ea"/>
                    <a:cs typeface="+mn-cs"/>
                  </a:rPr>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𝑝</m:t>
                    </m:r>
                  </m:oMath>
                </a14:m>
                <a:r>
                  <a:rPr lang="en-US" sz="1200" kern="1200" dirty="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of </a:t>
                </a:r>
                <a:r>
                  <a:rPr lang="en-US" sz="1200" kern="1200" dirty="0" err="1" smtClean="0">
                    <a:solidFill>
                      <a:schemeClr val="tx1"/>
                    </a:solidFill>
                    <a:effectLst/>
                    <a:latin typeface="+mn-lt"/>
                    <a:ea typeface="+mn-ea"/>
                    <a:cs typeface="+mn-cs"/>
                  </a:rPr>
                  <a:t>params</a:t>
                </a:r>
                <a:r>
                  <a:rPr lang="en-US" sz="1200" kern="1200" dirty="0">
                    <a:solidFill>
                      <a:schemeClr val="tx1"/>
                    </a:solidFill>
                    <a:effectLst/>
                    <a:latin typeface="+mn-lt"/>
                    <a:ea typeface="+mn-ea"/>
                    <a:cs typeface="+mn-cs"/>
                  </a:rPr>
                  <a:t>, and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𝜆</m:t>
                    </m:r>
                  </m:oMath>
                </a14:m>
                <a:r>
                  <a:rPr lang="en-US" sz="1200" kern="1200" dirty="0">
                    <a:solidFill>
                      <a:schemeClr val="tx1"/>
                    </a:solidFill>
                    <a:effectLst/>
                    <a:latin typeface="+mn-lt"/>
                    <a:ea typeface="+mn-ea"/>
                    <a:cs typeface="+mn-cs"/>
                  </a:rPr>
                  <a:t> is shrinkage </a:t>
                </a:r>
                <a:r>
                  <a:rPr lang="en-US" sz="1200" kern="1200" dirty="0" smtClean="0">
                    <a:solidFill>
                      <a:schemeClr val="tx1"/>
                    </a:solidFill>
                    <a:effectLst/>
                    <a:latin typeface="+mn-lt"/>
                    <a:ea typeface="+mn-ea"/>
                    <a:cs typeface="+mn-cs"/>
                  </a:rPr>
                  <a:t>operator), is estimated simultaneously with the model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prevents the large coefficient magnitudes that are common in the presence of </a:t>
                </a:r>
                <a:r>
                  <a:rPr lang="en-US" sz="1200" kern="1200" dirty="0" err="1" smtClean="0">
                    <a:solidFill>
                      <a:schemeClr val="tx1"/>
                    </a:solidFill>
                    <a:effectLst/>
                    <a:latin typeface="+mn-lt"/>
                    <a:ea typeface="+mn-ea"/>
                    <a:cs typeface="+mn-cs"/>
                  </a:rPr>
                  <a:t>multicollinearity</a:t>
                </a:r>
                <a:r>
                  <a:rPr lang="en-US" sz="1200" kern="1200" dirty="0" smtClean="0">
                    <a:solidFill>
                      <a:schemeClr val="tx1"/>
                    </a:solidFill>
                    <a:effectLst/>
                    <a:latin typeface="+mn-lt"/>
                    <a:ea typeface="+mn-ea"/>
                    <a:cs typeface="+mn-cs"/>
                  </a:rPr>
                  <a:t> (i.e., it shrinks the coefficient magnitudes toward zero); however</a:t>
                </a:r>
                <a:r>
                  <a:rPr lang="en-US" sz="1200" kern="1200" dirty="0">
                    <a:solidFill>
                      <a:schemeClr val="tx1"/>
                    </a:solidFill>
                    <a:effectLst/>
                    <a:latin typeface="+mn-lt"/>
                    <a:ea typeface="+mn-ea"/>
                    <a:cs typeface="+mn-cs"/>
                  </a:rPr>
                  <a:t>, its non-linear nature allows </a:t>
                </a:r>
                <a:r>
                  <a:rPr lang="en-US" sz="1200" i="1" kern="1200" dirty="0">
                    <a:solidFill>
                      <a:schemeClr val="tx1"/>
                    </a:solidFill>
                    <a:effectLst/>
                    <a:latin typeface="+mn-lt"/>
                    <a:ea typeface="+mn-ea"/>
                    <a:cs typeface="+mn-cs"/>
                  </a:rPr>
                  <a:t>LASSO</a:t>
                </a:r>
                <a:r>
                  <a:rPr lang="en-US" sz="1200" kern="1200" dirty="0">
                    <a:solidFill>
                      <a:schemeClr val="tx1"/>
                    </a:solidFill>
                    <a:effectLst/>
                    <a:latin typeface="+mn-lt"/>
                    <a:ea typeface="+mn-ea"/>
                    <a:cs typeface="+mn-cs"/>
                  </a:rPr>
                  <a:t> to take the best of both discrete and continuous methods: by allowing some coefficients to shrink to zero (unlike ridge regression), it can effectively perform subset selection as well as shrinkage (Hastie et al., 2009).</a:t>
                </a:r>
              </a:p>
              <a:p>
                <a:r>
                  <a:rPr lang="en-US" dirty="0" smtClean="0"/>
                  <a:t>     The noted correlations</a:t>
                </a:r>
                <a:r>
                  <a:rPr lang="en-US" baseline="0" dirty="0" smtClean="0"/>
                  <a:t> between predicted and “actual” attitudes are far from perfect, but I suggest they are better than the correlations between most instrumental variables and the endogenous explanatory variable they are supposed to be instrumenting!</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penalty term for </a:t>
                </a:r>
                <a:r>
                  <a:rPr lang="en-US" sz="1200" i="1" kern="1200" dirty="0">
                    <a:solidFill>
                      <a:schemeClr val="tx1"/>
                    </a:solidFill>
                    <a:effectLst/>
                    <a:latin typeface="+mn-lt"/>
                    <a:ea typeface="+mn-ea"/>
                    <a:cs typeface="+mn-cs"/>
                  </a:rPr>
                  <a:t>Least Absolute Shrinkage and Selection Operator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LASSO) regression</a:t>
                </a:r>
                <a:r>
                  <a:rPr lang="en-US" sz="1200" kern="1200" dirty="0">
                    <a:solidFill>
                      <a:schemeClr val="tx1"/>
                    </a:solidFill>
                    <a:effectLst/>
                    <a:latin typeface="+mn-lt"/>
                    <a:ea typeface="+mn-ea"/>
                    <a:cs typeface="+mn-cs"/>
                  </a:rPr>
                  <a:t>, </a:t>
                </a:r>
                <a:r>
                  <a:rPr lang="en-US" sz="1200" i="0" kern="1200">
                    <a:solidFill>
                      <a:schemeClr val="tx1"/>
                    </a:solidFill>
                    <a:effectLst/>
                    <a:latin typeface="Cambria Math" panose="02040503050406030204" pitchFamily="18" charset="0"/>
                    <a:ea typeface="+mn-ea"/>
                    <a:cs typeface="+mn-cs"/>
                  </a:rPr>
                  <a:t>−𝜆∑_(𝑗=1)^𝑝▒|𝛽|_𝑗 </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(where </a:t>
                </a:r>
                <a:r>
                  <a:rPr lang="en-US" sz="1200" i="0" kern="1200">
                    <a:solidFill>
                      <a:schemeClr val="tx1"/>
                    </a:solidFill>
                    <a:effectLst/>
                    <a:latin typeface="Cambria Math" panose="02040503050406030204" pitchFamily="18" charset="0"/>
                    <a:ea typeface="+mn-ea"/>
                    <a:cs typeface="+mn-cs"/>
                  </a:rPr>
                  <a:t>𝛽_𝑗</a:t>
                </a:r>
                <a:r>
                  <a:rPr lang="en-US" sz="1200" kern="1200" dirty="0">
                    <a:solidFill>
                      <a:schemeClr val="tx1"/>
                    </a:solidFill>
                    <a:effectLst/>
                    <a:latin typeface="+mn-lt"/>
                    <a:ea typeface="+mn-ea"/>
                    <a:cs typeface="+mn-cs"/>
                  </a:rPr>
                  <a:t> are </a:t>
                </a:r>
                <a:r>
                  <a:rPr lang="en-US" sz="1200" kern="1200" dirty="0" smtClean="0">
                    <a:solidFill>
                      <a:schemeClr val="tx1"/>
                    </a:solidFill>
                    <a:effectLst/>
                    <a:latin typeface="+mn-lt"/>
                    <a:ea typeface="+mn-ea"/>
                    <a:cs typeface="+mn-cs"/>
                  </a:rPr>
                  <a:t>parameters</a:t>
                </a:r>
                <a:r>
                  <a:rPr lang="en-US" sz="1200" kern="1200" dirty="0">
                    <a:solidFill>
                      <a:schemeClr val="tx1"/>
                    </a:solidFill>
                    <a:effectLst/>
                    <a:latin typeface="+mn-lt"/>
                    <a:ea typeface="+mn-ea"/>
                    <a:cs typeface="+mn-cs"/>
                  </a:rPr>
                  <a:t>, </a:t>
                </a:r>
                <a:r>
                  <a:rPr lang="en-US" sz="1200" i="0" kern="1200">
                    <a:solidFill>
                      <a:schemeClr val="tx1"/>
                    </a:solidFill>
                    <a:effectLst/>
                    <a:latin typeface="Cambria Math" panose="02040503050406030204" pitchFamily="18" charset="0"/>
                    <a:ea typeface="+mn-ea"/>
                    <a:cs typeface="+mn-cs"/>
                  </a:rPr>
                  <a:t>𝑝</a:t>
                </a:r>
                <a:r>
                  <a:rPr lang="en-US" sz="1200" kern="1200" dirty="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of </a:t>
                </a:r>
                <a:r>
                  <a:rPr lang="en-US" sz="1200" kern="1200" dirty="0" err="1" smtClean="0">
                    <a:solidFill>
                      <a:schemeClr val="tx1"/>
                    </a:solidFill>
                    <a:effectLst/>
                    <a:latin typeface="+mn-lt"/>
                    <a:ea typeface="+mn-ea"/>
                    <a:cs typeface="+mn-cs"/>
                  </a:rPr>
                  <a:t>params</a:t>
                </a:r>
                <a:r>
                  <a:rPr lang="en-US" sz="1200" kern="1200" dirty="0">
                    <a:solidFill>
                      <a:schemeClr val="tx1"/>
                    </a:solidFill>
                    <a:effectLst/>
                    <a:latin typeface="+mn-lt"/>
                    <a:ea typeface="+mn-ea"/>
                    <a:cs typeface="+mn-cs"/>
                  </a:rPr>
                  <a:t>, and </a:t>
                </a:r>
                <a:r>
                  <a:rPr lang="en-US" sz="1200" i="0" kern="1200">
                    <a:solidFill>
                      <a:schemeClr val="tx1"/>
                    </a:solidFill>
                    <a:effectLst/>
                    <a:latin typeface="Cambria Math" panose="02040503050406030204" pitchFamily="18" charset="0"/>
                    <a:ea typeface="+mn-ea"/>
                    <a:cs typeface="+mn-cs"/>
                  </a:rPr>
                  <a:t>𝜆</a:t>
                </a:r>
                <a:r>
                  <a:rPr lang="en-US" sz="1200" kern="1200" dirty="0">
                    <a:solidFill>
                      <a:schemeClr val="tx1"/>
                    </a:solidFill>
                    <a:effectLst/>
                    <a:latin typeface="+mn-lt"/>
                    <a:ea typeface="+mn-ea"/>
                    <a:cs typeface="+mn-cs"/>
                  </a:rPr>
                  <a:t> is shrinkage </a:t>
                </a:r>
                <a:r>
                  <a:rPr lang="en-US" sz="1200" kern="1200" dirty="0" smtClean="0">
                    <a:solidFill>
                      <a:schemeClr val="tx1"/>
                    </a:solidFill>
                    <a:effectLst/>
                    <a:latin typeface="+mn-lt"/>
                    <a:ea typeface="+mn-ea"/>
                    <a:cs typeface="+mn-cs"/>
                  </a:rPr>
                  <a:t>operator), is estimated simultaneously with the model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prevents the large coefficient magnitudes that are common in the presence of </a:t>
                </a:r>
                <a:r>
                  <a:rPr lang="en-US" sz="1200" kern="1200" dirty="0" err="1" smtClean="0">
                    <a:solidFill>
                      <a:schemeClr val="tx1"/>
                    </a:solidFill>
                    <a:effectLst/>
                    <a:latin typeface="+mn-lt"/>
                    <a:ea typeface="+mn-ea"/>
                    <a:cs typeface="+mn-cs"/>
                  </a:rPr>
                  <a:t>multicollinearity</a:t>
                </a:r>
                <a:r>
                  <a:rPr lang="en-US" sz="1200" kern="1200" dirty="0" smtClean="0">
                    <a:solidFill>
                      <a:schemeClr val="tx1"/>
                    </a:solidFill>
                    <a:effectLst/>
                    <a:latin typeface="+mn-lt"/>
                    <a:ea typeface="+mn-ea"/>
                    <a:cs typeface="+mn-cs"/>
                  </a:rPr>
                  <a:t> (i.e., it shrinks the coefficient magnitudes toward zero); however</a:t>
                </a:r>
                <a:r>
                  <a:rPr lang="en-US" sz="1200" kern="1200" dirty="0">
                    <a:solidFill>
                      <a:schemeClr val="tx1"/>
                    </a:solidFill>
                    <a:effectLst/>
                    <a:latin typeface="+mn-lt"/>
                    <a:ea typeface="+mn-ea"/>
                    <a:cs typeface="+mn-cs"/>
                  </a:rPr>
                  <a:t>, its non-linear nature allows </a:t>
                </a:r>
                <a:r>
                  <a:rPr lang="en-US" sz="1200" i="1" kern="1200" dirty="0">
                    <a:solidFill>
                      <a:schemeClr val="tx1"/>
                    </a:solidFill>
                    <a:effectLst/>
                    <a:latin typeface="+mn-lt"/>
                    <a:ea typeface="+mn-ea"/>
                    <a:cs typeface="+mn-cs"/>
                  </a:rPr>
                  <a:t>LASSO</a:t>
                </a:r>
                <a:r>
                  <a:rPr lang="en-US" sz="1200" kern="1200" dirty="0">
                    <a:solidFill>
                      <a:schemeClr val="tx1"/>
                    </a:solidFill>
                    <a:effectLst/>
                    <a:latin typeface="+mn-lt"/>
                    <a:ea typeface="+mn-ea"/>
                    <a:cs typeface="+mn-cs"/>
                  </a:rPr>
                  <a:t> to take the best of both discrete and continuous methods: by allowing some coefficients to shrink to zero (unlike ridge regression), it can effectively perform subset selection as well as shrinkage (Hastie et al., 2009).</a:t>
                </a:r>
              </a:p>
              <a:p>
                <a:r>
                  <a:rPr lang="en-US" dirty="0" smtClean="0"/>
                  <a:t>     The noted correlations</a:t>
                </a:r>
                <a:r>
                  <a:rPr lang="en-US" baseline="0" dirty="0" smtClean="0"/>
                  <a:t> between predicted and “actual” attitudes are far from perfect, but I suggest they are better than the correlations between most instrumental variables and the endogenous explanatory variable they are supposed to be instrumenting!</a:t>
                </a:r>
                <a:endParaRPr lang="en-US" dirty="0"/>
              </a:p>
            </p:txBody>
          </p:sp>
        </mc:Fallback>
      </mc:AlternateContent>
      <p:sp>
        <p:nvSpPr>
          <p:cNvPr id="4" name="Slide Number Placeholder 3"/>
          <p:cNvSpPr>
            <a:spLocks noGrp="1"/>
          </p:cNvSpPr>
          <p:nvPr>
            <p:ph type="sldNum" sz="quarter" idx="10"/>
          </p:nvPr>
        </p:nvSpPr>
        <p:spPr/>
        <p:txBody>
          <a:bodyPr/>
          <a:lstStyle/>
          <a:p>
            <a:fld id="{F33BD89F-215A-4518-B7B8-4BB53FBF3590}" type="slidenum">
              <a:rPr lang="en-US" smtClean="0"/>
              <a:t>30</a:t>
            </a:fld>
            <a:endParaRPr lang="en-US"/>
          </a:p>
        </p:txBody>
      </p:sp>
    </p:spTree>
    <p:extLst>
      <p:ext uri="{BB962C8B-B14F-4D97-AF65-F5344CB8AC3E}">
        <p14:creationId xmlns:p14="http://schemas.microsoft.com/office/powerpoint/2010/main" val="3221129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Considering</a:t>
            </a:r>
            <a:r>
              <a:rPr lang="en-US" baseline="0" dirty="0" smtClean="0"/>
              <a:t> that a model fit to a Northern California sample is being used on a nationwide sample, a 15% drop in adj. R2 doesn’t seem too bad.</a:t>
            </a:r>
          </a:p>
          <a:p>
            <a:r>
              <a:rPr lang="en-US" baseline="0" dirty="0" smtClean="0"/>
              <a:t>#7: If ATTs largely determined by the other variables in the model, then when ATTs removed, the other variables may pick up nearly all of the slack.</a:t>
            </a:r>
            <a:endParaRPr lang="en-US" dirty="0"/>
          </a:p>
        </p:txBody>
      </p:sp>
      <p:sp>
        <p:nvSpPr>
          <p:cNvPr id="4" name="Slide Number Placeholder 3"/>
          <p:cNvSpPr>
            <a:spLocks noGrp="1"/>
          </p:cNvSpPr>
          <p:nvPr>
            <p:ph type="sldNum" sz="quarter" idx="10"/>
          </p:nvPr>
        </p:nvSpPr>
        <p:spPr/>
        <p:txBody>
          <a:bodyPr/>
          <a:lstStyle/>
          <a:p>
            <a:fld id="{F33BD89F-215A-4518-B7B8-4BB53FBF3590}" type="slidenum">
              <a:rPr lang="en-US" smtClean="0"/>
              <a:t>33</a:t>
            </a:fld>
            <a:endParaRPr lang="en-US"/>
          </a:p>
        </p:txBody>
      </p:sp>
    </p:spTree>
    <p:extLst>
      <p:ext uri="{BB962C8B-B14F-4D97-AF65-F5344CB8AC3E}">
        <p14:creationId xmlns:p14="http://schemas.microsoft.com/office/powerpoint/2010/main" val="2651308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one doesn’t seem</a:t>
            </a:r>
            <a:r>
              <a:rPr lang="en-US" sz="1200" kern="1200" baseline="0" dirty="0" smtClean="0">
                <a:solidFill>
                  <a:schemeClr val="tx1"/>
                </a:solidFill>
                <a:effectLst/>
                <a:latin typeface="+mn-lt"/>
                <a:ea typeface="+mn-ea"/>
                <a:cs typeface="+mn-cs"/>
              </a:rPr>
              <a:t> to be *much* of a problem for us, since the imputed ATTs *were* mostly significant in the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(For sure there will be measurement error in the imputed ATTs, but guess what – there is for TT, for example, too…  The question for me is whether will be enough “signal”, despite the “noise”, to make this approach useful).</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3BD89F-215A-4518-B7B8-4BB53FBF3590}" type="slidenum">
              <a:rPr lang="en-US" smtClean="0"/>
              <a:t>34</a:t>
            </a:fld>
            <a:endParaRPr lang="en-US"/>
          </a:p>
        </p:txBody>
      </p:sp>
    </p:spTree>
    <p:extLst>
      <p:ext uri="{BB962C8B-B14F-4D97-AF65-F5344CB8AC3E}">
        <p14:creationId xmlns:p14="http://schemas.microsoft.com/office/powerpoint/2010/main" val="371500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Sergio J-D was also at the Lucerne conference, which is where this photo was taken, but it was on a different occasion that I heard him</a:t>
            </a:r>
            <a:r>
              <a:rPr lang="en-US" sz="1200" kern="1200" baseline="0" dirty="0" smtClean="0">
                <a:solidFill>
                  <a:schemeClr val="tx1"/>
                </a:solidFill>
                <a:effectLst/>
                <a:latin typeface="+mn-lt"/>
                <a:ea typeface="+mn-ea"/>
                <a:cs typeface="+mn-cs"/>
              </a:rPr>
              <a:t> say the following (at least, I’m pretty sure it was he!):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3BD89F-215A-4518-B7B8-4BB53FBF3590}" type="slidenum">
              <a:rPr lang="en-US" smtClean="0"/>
              <a:t>3</a:t>
            </a:fld>
            <a:endParaRPr lang="en-US" dirty="0"/>
          </a:p>
        </p:txBody>
      </p:sp>
    </p:spTree>
    <p:extLst>
      <p:ext uri="{BB962C8B-B14F-4D97-AF65-F5344CB8AC3E}">
        <p14:creationId xmlns:p14="http://schemas.microsoft.com/office/powerpoint/2010/main" val="76070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idea of creating attitudes entirely “from scratch” may well be too ambitious!  But…</a:t>
            </a:r>
          </a:p>
        </p:txBody>
      </p:sp>
      <p:sp>
        <p:nvSpPr>
          <p:cNvPr id="4" name="Slide Number Placeholder 3"/>
          <p:cNvSpPr>
            <a:spLocks noGrp="1"/>
          </p:cNvSpPr>
          <p:nvPr>
            <p:ph type="sldNum" sz="quarter" idx="10"/>
          </p:nvPr>
        </p:nvSpPr>
        <p:spPr/>
        <p:txBody>
          <a:bodyPr/>
          <a:lstStyle/>
          <a:p>
            <a:fld id="{F33BD89F-215A-4518-B7B8-4BB53FBF3590}" type="slidenum">
              <a:rPr lang="en-US" smtClean="0"/>
              <a:t>35</a:t>
            </a:fld>
            <a:endParaRPr lang="en-US"/>
          </a:p>
        </p:txBody>
      </p:sp>
    </p:spTree>
    <p:extLst>
      <p:ext uri="{BB962C8B-B14F-4D97-AF65-F5344CB8AC3E}">
        <p14:creationId xmlns:p14="http://schemas.microsoft.com/office/powerpoint/2010/main" val="3178695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BD89F-215A-4518-B7B8-4BB53FBF3590}" type="slidenum">
              <a:rPr lang="en-US" smtClean="0"/>
              <a:t>36</a:t>
            </a:fld>
            <a:endParaRPr lang="en-US"/>
          </a:p>
        </p:txBody>
      </p:sp>
    </p:spTree>
    <p:extLst>
      <p:ext uri="{BB962C8B-B14F-4D97-AF65-F5344CB8AC3E}">
        <p14:creationId xmlns:p14="http://schemas.microsoft.com/office/powerpoint/2010/main" val="2187376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BD89F-215A-4518-B7B8-4BB53FBF3590}" type="slidenum">
              <a:rPr lang="en-US" smtClean="0"/>
              <a:t>37</a:t>
            </a:fld>
            <a:endParaRPr lang="en-US"/>
          </a:p>
        </p:txBody>
      </p:sp>
    </p:spTree>
    <p:extLst>
      <p:ext uri="{BB962C8B-B14F-4D97-AF65-F5344CB8AC3E}">
        <p14:creationId xmlns:p14="http://schemas.microsoft.com/office/powerpoint/2010/main" val="1398065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BD89F-215A-4518-B7B8-4BB53FBF3590}" type="slidenum">
              <a:rPr lang="en-US" smtClean="0"/>
              <a:t>38</a:t>
            </a:fld>
            <a:endParaRPr lang="en-US"/>
          </a:p>
        </p:txBody>
      </p:sp>
    </p:spTree>
    <p:extLst>
      <p:ext uri="{BB962C8B-B14F-4D97-AF65-F5344CB8AC3E}">
        <p14:creationId xmlns:p14="http://schemas.microsoft.com/office/powerpoint/2010/main" val="231889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Which</a:t>
            </a:r>
            <a:r>
              <a:rPr lang="en-US" sz="1200" kern="1200" baseline="0" dirty="0" smtClean="0">
                <a:solidFill>
                  <a:schemeClr val="tx1"/>
                </a:solidFill>
                <a:effectLst/>
                <a:latin typeface="+mn-lt"/>
                <a:ea typeface="+mn-ea"/>
                <a:cs typeface="+mn-cs"/>
              </a:rPr>
              <a:t> new CVs will help most will differ by domain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“big data” (such as social media postings) from communica­tions and computation technolo­gies will not only allow us to incorporate attitudinal vari­ables into regional travel demand forecasting models, but also afford us an unprece­dented opportunity to truly under­stand how people’s attitudes are formed and connected to their surroundings and how certain attitudes may be influenced toward promoting more sustainable behaviors. </a:t>
            </a:r>
          </a:p>
        </p:txBody>
      </p:sp>
      <p:sp>
        <p:nvSpPr>
          <p:cNvPr id="4" name="Slide Number Placeholder 3"/>
          <p:cNvSpPr>
            <a:spLocks noGrp="1"/>
          </p:cNvSpPr>
          <p:nvPr>
            <p:ph type="sldNum" sz="quarter" idx="10"/>
          </p:nvPr>
        </p:nvSpPr>
        <p:spPr/>
        <p:txBody>
          <a:bodyPr/>
          <a:lstStyle/>
          <a:p>
            <a:fld id="{F33BD89F-215A-4518-B7B8-4BB53FBF3590}" type="slidenum">
              <a:rPr lang="en-US" smtClean="0"/>
              <a:t>39</a:t>
            </a:fld>
            <a:endParaRPr lang="en-US"/>
          </a:p>
        </p:txBody>
      </p:sp>
    </p:spTree>
    <p:extLst>
      <p:ext uri="{BB962C8B-B14F-4D97-AF65-F5344CB8AC3E}">
        <p14:creationId xmlns:p14="http://schemas.microsoft.com/office/powerpoint/2010/main" val="1028609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hope this will help stimulate some new ideas from you, and I look forward to seeing what we can learn together from this direction.</a:t>
            </a:r>
          </a:p>
        </p:txBody>
      </p:sp>
      <p:sp>
        <p:nvSpPr>
          <p:cNvPr id="4" name="Slide Number Placeholder 3"/>
          <p:cNvSpPr>
            <a:spLocks noGrp="1"/>
          </p:cNvSpPr>
          <p:nvPr>
            <p:ph type="sldNum" sz="quarter" idx="10"/>
          </p:nvPr>
        </p:nvSpPr>
        <p:spPr/>
        <p:txBody>
          <a:bodyPr/>
          <a:lstStyle/>
          <a:p>
            <a:fld id="{F33BD89F-215A-4518-B7B8-4BB53FBF3590}" type="slidenum">
              <a:rPr lang="en-US" smtClean="0"/>
              <a:t>40</a:t>
            </a:fld>
            <a:endParaRPr lang="en-US"/>
          </a:p>
        </p:txBody>
      </p:sp>
    </p:spTree>
    <p:extLst>
      <p:ext uri="{BB962C8B-B14F-4D97-AF65-F5344CB8AC3E}">
        <p14:creationId xmlns:p14="http://schemas.microsoft.com/office/powerpoint/2010/main" val="274317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BD89F-215A-4518-B7B8-4BB53FBF3590}" type="slidenum">
              <a:rPr lang="en-US" smtClean="0"/>
              <a:t>41</a:t>
            </a:fld>
            <a:endParaRPr lang="en-US"/>
          </a:p>
        </p:txBody>
      </p:sp>
    </p:spTree>
    <p:extLst>
      <p:ext uri="{BB962C8B-B14F-4D97-AF65-F5344CB8AC3E}">
        <p14:creationId xmlns:p14="http://schemas.microsoft.com/office/powerpoint/2010/main" val="1841947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BD89F-215A-4518-B7B8-4BB53FBF3590}" type="slidenum">
              <a:rPr lang="en-US" smtClean="0"/>
              <a:t>42</a:t>
            </a:fld>
            <a:endParaRPr lang="en-US"/>
          </a:p>
        </p:txBody>
      </p:sp>
    </p:spTree>
    <p:extLst>
      <p:ext uri="{BB962C8B-B14F-4D97-AF65-F5344CB8AC3E}">
        <p14:creationId xmlns:p14="http://schemas.microsoft.com/office/powerpoint/2010/main" val="885284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BD89F-215A-4518-B7B8-4BB53FBF3590}" type="slidenum">
              <a:rPr lang="en-US" smtClean="0"/>
              <a:t>43</a:t>
            </a:fld>
            <a:endParaRPr lang="en-US"/>
          </a:p>
        </p:txBody>
      </p:sp>
    </p:spTree>
    <p:extLst>
      <p:ext uri="{BB962C8B-B14F-4D97-AF65-F5344CB8AC3E}">
        <p14:creationId xmlns:p14="http://schemas.microsoft.com/office/powerpoint/2010/main" val="812020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BD89F-215A-4518-B7B8-4BB53FBF3590}" type="slidenum">
              <a:rPr lang="en-US" smtClean="0"/>
              <a:t>44</a:t>
            </a:fld>
            <a:endParaRPr lang="en-US"/>
          </a:p>
        </p:txBody>
      </p:sp>
    </p:spTree>
    <p:extLst>
      <p:ext uri="{BB962C8B-B14F-4D97-AF65-F5344CB8AC3E}">
        <p14:creationId xmlns:p14="http://schemas.microsoft.com/office/powerpoint/2010/main" val="1004719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Frank </a:t>
            </a:r>
            <a:r>
              <a:rPr lang="en-US" sz="1200" kern="1200" dirty="0" err="1" smtClean="0">
                <a:solidFill>
                  <a:schemeClr val="tx1"/>
                </a:solidFill>
                <a:effectLst/>
                <a:latin typeface="+mn-lt"/>
                <a:ea typeface="+mn-ea"/>
                <a:cs typeface="+mn-cs"/>
              </a:rPr>
              <a:t>Koppelman</a:t>
            </a:r>
            <a:r>
              <a:rPr lang="en-US" sz="1200" kern="1200" baseline="0" dirty="0" smtClean="0">
                <a:solidFill>
                  <a:schemeClr val="tx1"/>
                </a:solidFill>
                <a:effectLst/>
                <a:latin typeface="+mn-lt"/>
                <a:ea typeface="+mn-ea"/>
                <a:cs typeface="+mn-cs"/>
              </a:rPr>
              <a:t> (who turned 80 yesterday, 5/16/2017), has certainly made important contributions in </a:t>
            </a:r>
            <a:r>
              <a:rPr lang="en-US" sz="1200" kern="1200" baseline="0" dirty="0" smtClean="0">
                <a:solidFill>
                  <a:schemeClr val="tx1"/>
                </a:solidFill>
                <a:effectLst/>
                <a:latin typeface="+mn-lt"/>
                <a:ea typeface="+mn-ea"/>
                <a:cs typeface="+mn-cs"/>
                <a:sym typeface="Symbol" panose="05050102010706020507" pitchFamily="18" charset="2"/>
              </a:rPr>
              <a:t>-world, but, in collaboration with marketing research colleagues at Northwestern in the late 1970s, he was also a pioneer in measuring attitudes and incorporating them into travel demand models.</a:t>
            </a:r>
          </a:p>
          <a:p>
            <a:r>
              <a:rPr lang="en-US" sz="1200" kern="1200" baseline="0" dirty="0" smtClean="0">
                <a:solidFill>
                  <a:schemeClr val="tx1"/>
                </a:solidFill>
                <a:effectLst/>
                <a:latin typeface="+mn-lt"/>
                <a:ea typeface="+mn-ea"/>
                <a:cs typeface="+mn-cs"/>
                <a:sym typeface="Symbol" panose="05050102010706020507" pitchFamily="18" charset="2"/>
              </a:rPr>
              <a:t>A couple decades later, Joan Walker and others (including several in this room) were instrumental in developing and applying “hybrid choice models” or “integrated choice and latent variable (ICLV) models”, which involve simultaneous estimation of parameters associated with *both* the inclusion of attitudinal variables into the V *and* (potentially) sophisticated structures on the .</a:t>
            </a:r>
          </a:p>
          <a:p>
            <a:r>
              <a:rPr lang="en-US" sz="1200" kern="1200" baseline="0" dirty="0" smtClean="0">
                <a:solidFill>
                  <a:schemeClr val="tx1"/>
                </a:solidFill>
                <a:effectLst/>
                <a:latin typeface="+mn-lt"/>
                <a:ea typeface="+mn-ea"/>
                <a:cs typeface="+mn-cs"/>
                <a:sym typeface="Symbol" panose="05050102010706020507" pitchFamily="18" charset="2"/>
              </a:rPr>
              <a:t>But as a student of Frank’s during that late-’70s era, I became attached to the philosophy that we should first and foremost try to get the V as good as we can.  In other words, we should think </a:t>
            </a:r>
            <a:r>
              <a:rPr lang="en-US" sz="1200" kern="1200" baseline="0" dirty="0" smtClean="0">
                <a:solidFill>
                  <a:schemeClr val="tx1"/>
                </a:solidFill>
                <a:effectLst/>
                <a:latin typeface="+mn-lt"/>
                <a:ea typeface="+mn-ea"/>
                <a:cs typeface="+mn-cs"/>
                <a:sym typeface="Symbol" panose="05050102010706020507" pitchFamily="18" charset="2"/>
              </a:rPr>
              <a:t>deeply about </a:t>
            </a:r>
            <a:r>
              <a:rPr lang="en-US" sz="1200" kern="1200" baseline="0" dirty="0" smtClean="0">
                <a:solidFill>
                  <a:schemeClr val="tx1"/>
                </a:solidFill>
                <a:effectLst/>
                <a:latin typeface="+mn-lt"/>
                <a:ea typeface="+mn-ea"/>
                <a:cs typeface="+mn-cs"/>
                <a:sym typeface="Symbol" panose="05050102010706020507" pitchFamily="18" charset="2"/>
              </a:rPr>
              <a:t>the influences that are relevant to the behavior of interest, and do our best to measure those influences and include them in our models.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3BD89F-215A-4518-B7B8-4BB53FBF3590}" type="slidenum">
              <a:rPr lang="en-US" smtClean="0"/>
              <a:t>4</a:t>
            </a:fld>
            <a:endParaRPr lang="en-US" dirty="0"/>
          </a:p>
        </p:txBody>
      </p:sp>
    </p:spTree>
    <p:extLst>
      <p:ext uri="{BB962C8B-B14F-4D97-AF65-F5344CB8AC3E}">
        <p14:creationId xmlns:p14="http://schemas.microsoft.com/office/powerpoint/2010/main" val="105512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it’s not just me saying this…  </a:t>
            </a:r>
            <a:r>
              <a:rPr lang="en-US" sz="1200" kern="1200" baseline="0" dirty="0" err="1" smtClean="0">
                <a:solidFill>
                  <a:schemeClr val="tx1"/>
                </a:solidFill>
                <a:effectLst/>
                <a:latin typeface="+mn-lt"/>
                <a:ea typeface="+mn-ea"/>
                <a:cs typeface="+mn-cs"/>
                <a:sym typeface="Symbol" panose="05050102010706020507" pitchFamily="18" charset="2"/>
              </a:rPr>
              <a:t>Hensher</a:t>
            </a:r>
            <a:r>
              <a:rPr lang="en-US" sz="1200" kern="1200" baseline="0" dirty="0" smtClean="0">
                <a:solidFill>
                  <a:schemeClr val="tx1"/>
                </a:solidFill>
                <a:effectLst/>
                <a:latin typeface="+mn-lt"/>
                <a:ea typeface="+mn-ea"/>
                <a:cs typeface="+mn-cs"/>
                <a:sym typeface="Symbol" panose="05050102010706020507" pitchFamily="18" charset="2"/>
              </a:rPr>
              <a:t>, a pretty respectable  person, admits that </a:t>
            </a:r>
            <a:r>
              <a:rPr lang="en-US" sz="1200" kern="1200" baseline="0" dirty="0" smtClean="0">
                <a:solidFill>
                  <a:schemeClr val="tx1"/>
                </a:solidFill>
                <a:effectLst/>
                <a:latin typeface="+mn-lt"/>
                <a:ea typeface="+mn-ea"/>
                <a:cs typeface="+mn-cs"/>
                <a:sym typeface="Symbol" panose="05050102010706020507" pitchFamily="18"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sym typeface="Symbol" panose="05050102010706020507" pitchFamily="18" charset="2"/>
              </a:rPr>
              <a:t>And Train goes even farther, saying,</a:t>
            </a:r>
            <a:r>
              <a:rPr lang="en-US" sz="1200" kern="1200" baseline="0" dirty="0" smtClean="0">
                <a:solidFill>
                  <a:schemeClr val="tx1"/>
                </a:solidFill>
                <a:effectLst/>
                <a:latin typeface="+mn-lt"/>
                <a:ea typeface="+mn-ea"/>
                <a:cs typeface="+mn-cs"/>
              </a:rPr>
              <a:t> in effect, that we should aim to get the V so well-specified that the simplest possible assumptions about the </a:t>
            </a:r>
            <a:r>
              <a:rPr lang="en-US" sz="1200" kern="1200" baseline="0" dirty="0" smtClean="0">
                <a:solidFill>
                  <a:schemeClr val="tx1"/>
                </a:solidFill>
                <a:effectLst/>
                <a:latin typeface="+mn-lt"/>
                <a:ea typeface="+mn-ea"/>
                <a:cs typeface="+mn-cs"/>
                <a:sym typeface="Symbol" panose="05050102010706020507" pitchFamily="18" charset="2"/>
              </a:rPr>
              <a:t> (</a:t>
            </a:r>
            <a:r>
              <a:rPr lang="en-US" sz="1200" kern="1200" baseline="0" dirty="0" err="1" smtClean="0">
                <a:solidFill>
                  <a:schemeClr val="tx1"/>
                </a:solidFill>
                <a:effectLst/>
                <a:latin typeface="+mn-lt"/>
                <a:ea typeface="+mn-ea"/>
                <a:cs typeface="+mn-cs"/>
                <a:sym typeface="Symbol" panose="05050102010706020507" pitchFamily="18" charset="2"/>
              </a:rPr>
              <a:t>iid</a:t>
            </a:r>
            <a:r>
              <a:rPr lang="en-US" sz="1200" kern="1200" baseline="0" dirty="0" smtClean="0">
                <a:solidFill>
                  <a:schemeClr val="tx1"/>
                </a:solidFill>
                <a:effectLst/>
                <a:latin typeface="+mn-lt"/>
                <a:ea typeface="+mn-ea"/>
                <a:cs typeface="+mn-cs"/>
                <a:sym typeface="Symbol" panose="05050102010706020507" pitchFamily="18" charset="2"/>
              </a:rPr>
              <a:t>) will be valid.</a:t>
            </a:r>
          </a:p>
        </p:txBody>
      </p:sp>
      <p:sp>
        <p:nvSpPr>
          <p:cNvPr id="4" name="Slide Number Placeholder 3"/>
          <p:cNvSpPr>
            <a:spLocks noGrp="1"/>
          </p:cNvSpPr>
          <p:nvPr>
            <p:ph type="sldNum" sz="quarter" idx="10"/>
          </p:nvPr>
        </p:nvSpPr>
        <p:spPr/>
        <p:txBody>
          <a:bodyPr/>
          <a:lstStyle/>
          <a:p>
            <a:fld id="{F33BD89F-215A-4518-B7B8-4BB53FBF3590}" type="slidenum">
              <a:rPr lang="en-US" smtClean="0"/>
              <a:t>5</a:t>
            </a:fld>
            <a:endParaRPr lang="en-US" dirty="0"/>
          </a:p>
        </p:txBody>
      </p:sp>
    </p:spTree>
    <p:extLst>
      <p:ext uri="{BB962C8B-B14F-4D97-AF65-F5344CB8AC3E}">
        <p14:creationId xmlns:p14="http://schemas.microsoft.com/office/powerpoint/2010/main" val="383555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long ago (1991), it’s been observed</a:t>
            </a:r>
            <a:r>
              <a:rPr lang="en-US" sz="1200" kern="1200" baseline="0" dirty="0" smtClean="0">
                <a:solidFill>
                  <a:schemeClr val="tx1"/>
                </a:solidFill>
                <a:effectLst/>
                <a:latin typeface="+mn-lt"/>
                <a:ea typeface="+mn-ea"/>
                <a:cs typeface="+mn-cs"/>
              </a:rPr>
              <a:t> that attitudes comprise an important portion of what’s usually falling into the </a:t>
            </a:r>
            <a:r>
              <a:rPr lang="en-US" sz="1200" kern="1200" baseline="0" dirty="0" smtClean="0">
                <a:solidFill>
                  <a:schemeClr val="tx1"/>
                </a:solidFill>
                <a:effectLst/>
                <a:latin typeface="+mn-lt"/>
                <a:ea typeface="+mn-ea"/>
                <a:cs typeface="+mn-cs"/>
                <a:sym typeface="Symbol" panose="05050102010706020507" pitchFamily="18" charset="2"/>
              </a:rPr>
              <a:t></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3BD89F-215A-4518-B7B8-4BB53FBF3590}" type="slidenum">
              <a:rPr lang="en-US" smtClean="0"/>
              <a:t>6</a:t>
            </a:fld>
            <a:endParaRPr lang="en-US" dirty="0"/>
          </a:p>
        </p:txBody>
      </p:sp>
    </p:spTree>
    <p:extLst>
      <p:ext uri="{BB962C8B-B14F-4D97-AF65-F5344CB8AC3E}">
        <p14:creationId xmlns:p14="http://schemas.microsoft.com/office/powerpoint/2010/main" val="652613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Nuance:  the Handy et al. (VMD) and Cao et</a:t>
            </a:r>
            <a:r>
              <a:rPr lang="en-US" sz="1200" kern="1200" baseline="0" dirty="0" smtClean="0">
                <a:solidFill>
                  <a:schemeClr val="tx1"/>
                </a:solidFill>
                <a:effectLst/>
                <a:latin typeface="+mn-lt"/>
                <a:ea typeface="+mn-ea"/>
                <a:cs typeface="+mn-cs"/>
              </a:rPr>
              <a:t> al. (VO) studies found that *for the cross-sectional models*, no BE variables were significant once attitudes were included.  Some BE variables remained in the *quasi-longitudinal* models, but appeared to play a more modest role than attitudes.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3BD89F-215A-4518-B7B8-4BB53FBF3590}" type="slidenum">
              <a:rPr lang="en-US" smtClean="0"/>
              <a:t>7</a:t>
            </a:fld>
            <a:endParaRPr lang="en-US" dirty="0"/>
          </a:p>
        </p:txBody>
      </p:sp>
    </p:spTree>
    <p:extLst>
      <p:ext uri="{BB962C8B-B14F-4D97-AF65-F5344CB8AC3E}">
        <p14:creationId xmlns:p14="http://schemas.microsoft.com/office/powerpoint/2010/main" val="201347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a:t>
            </a:r>
            <a:r>
              <a:rPr lang="en-US" sz="1200" kern="1200" baseline="0" dirty="0" smtClean="0">
                <a:solidFill>
                  <a:schemeClr val="tx1"/>
                </a:solidFill>
                <a:effectLst/>
                <a:latin typeface="+mn-lt"/>
                <a:ea typeface="+mn-ea"/>
                <a:cs typeface="+mn-cs"/>
              </a:rPr>
              <a:t> I’ve said so far is not particularly news.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3BD89F-215A-4518-B7B8-4BB53FBF3590}" type="slidenum">
              <a:rPr lang="en-US" smtClean="0"/>
              <a:t>8</a:t>
            </a:fld>
            <a:endParaRPr lang="en-US" dirty="0"/>
          </a:p>
        </p:txBody>
      </p:sp>
    </p:spTree>
    <p:extLst>
      <p:ext uri="{BB962C8B-B14F-4D97-AF65-F5344CB8AC3E}">
        <p14:creationId xmlns:p14="http://schemas.microsoft.com/office/powerpoint/2010/main" val="210290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calibration of such models is rife with judgmentally altered (“asserted”) parameters, re­quired for consistency with expectation or to improve performance. It is also obvious that these models are incapable of reflecting the influences of an in­creasingly pro-envir­onmental attitude, or one’s openness/resistance to new tech­no­lo­gies, on behavior -- fac­tors that are clearly relevant to forecasting the future demand for various types of travel, particularly in our era of rapid technological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have never been more vital:  “they” = both the models, and the attitudes</a:t>
            </a:r>
            <a:r>
              <a:rPr lang="en-US" sz="1200" kern="1200" baseline="0" dirty="0" smtClean="0">
                <a:solidFill>
                  <a:schemeClr val="tx1"/>
                </a:solidFill>
                <a:effectLst/>
                <a:latin typeface="+mn-lt"/>
                <a:ea typeface="+mn-ea"/>
                <a:cs typeface="+mn-cs"/>
              </a:rPr>
              <a:t> missing from the models.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3BD89F-215A-4518-B7B8-4BB53FBF3590}" type="slidenum">
              <a:rPr lang="en-US" smtClean="0"/>
              <a:t>9</a:t>
            </a:fld>
            <a:endParaRPr lang="en-US" dirty="0"/>
          </a:p>
        </p:txBody>
      </p:sp>
    </p:spTree>
    <p:extLst>
      <p:ext uri="{BB962C8B-B14F-4D97-AF65-F5344CB8AC3E}">
        <p14:creationId xmlns:p14="http://schemas.microsoft.com/office/powerpoint/2010/main" val="367730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6770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949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81025"/>
            <a:ext cx="1943100" cy="5743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81025"/>
            <a:ext cx="5676900" cy="5743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102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2525" y="581025"/>
            <a:ext cx="6838950" cy="1428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09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0144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2525" y="581025"/>
            <a:ext cx="6838950" cy="1428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09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209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43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0559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2525" y="581025"/>
            <a:ext cx="6838950" cy="14287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09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3434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4962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2525" y="581025"/>
            <a:ext cx="6838950" cy="14287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2209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209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43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43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347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2525" y="581025"/>
            <a:ext cx="6838950" cy="14287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3434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123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8455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6768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756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964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781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28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005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47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457200"/>
            <a:ext cx="9153526" cy="6019800"/>
            <a:chOff x="-5" y="288"/>
            <a:chExt cx="5766" cy="3792"/>
          </a:xfrm>
        </p:grpSpPr>
        <p:grpSp>
          <p:nvGrpSpPr>
            <p:cNvPr id="1029" name="Group 3"/>
            <p:cNvGrpSpPr>
              <a:grpSpLocks/>
            </p:cNvGrpSpPr>
            <p:nvPr/>
          </p:nvGrpSpPr>
          <p:grpSpPr bwMode="auto">
            <a:xfrm>
              <a:off x="-5" y="2700"/>
              <a:ext cx="5766" cy="960"/>
              <a:chOff x="-5" y="2700"/>
              <a:chExt cx="5766" cy="960"/>
            </a:xfrm>
          </p:grpSpPr>
          <p:sp>
            <p:nvSpPr>
              <p:cNvPr id="1031" name="Line 4"/>
              <p:cNvSpPr>
                <a:spLocks noChangeShapeType="1"/>
              </p:cNvSpPr>
              <p:nvPr/>
            </p:nvSpPr>
            <p:spPr bwMode="auto">
              <a:xfrm flipH="1">
                <a:off x="-5" y="2700"/>
                <a:ext cx="5764" cy="0"/>
              </a:xfrm>
              <a:prstGeom prst="line">
                <a:avLst/>
              </a:prstGeom>
              <a:noFill/>
              <a:ln w="12700">
                <a:solidFill>
                  <a:srgbClr val="FFDE0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Line 5"/>
              <p:cNvSpPr>
                <a:spLocks noChangeShapeType="1"/>
              </p:cNvSpPr>
              <p:nvPr/>
            </p:nvSpPr>
            <p:spPr bwMode="auto">
              <a:xfrm flipH="1">
                <a:off x="-5" y="2796"/>
                <a:ext cx="5764" cy="0"/>
              </a:xfrm>
              <a:prstGeom prst="line">
                <a:avLst/>
              </a:prstGeom>
              <a:noFill/>
              <a:ln w="12700">
                <a:solidFill>
                  <a:srgbClr val="F5D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Line 6"/>
              <p:cNvSpPr>
                <a:spLocks noChangeShapeType="1"/>
              </p:cNvSpPr>
              <p:nvPr/>
            </p:nvSpPr>
            <p:spPr bwMode="auto">
              <a:xfrm flipH="1">
                <a:off x="-5" y="2892"/>
                <a:ext cx="5766" cy="0"/>
              </a:xfrm>
              <a:prstGeom prst="line">
                <a:avLst/>
              </a:prstGeom>
              <a:noFill/>
              <a:ln w="12700">
                <a:solidFill>
                  <a:srgbClr val="FCB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Line 7"/>
              <p:cNvSpPr>
                <a:spLocks noChangeShapeType="1"/>
              </p:cNvSpPr>
              <p:nvPr/>
            </p:nvSpPr>
            <p:spPr bwMode="auto">
              <a:xfrm flipH="1">
                <a:off x="-5" y="2988"/>
                <a:ext cx="5766" cy="0"/>
              </a:xfrm>
              <a:prstGeom prst="line">
                <a:avLst/>
              </a:prstGeom>
              <a:noFill/>
              <a:ln w="12700">
                <a:solidFill>
                  <a:srgbClr val="FE9B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Line 8"/>
              <p:cNvSpPr>
                <a:spLocks noChangeShapeType="1"/>
              </p:cNvSpPr>
              <p:nvPr/>
            </p:nvSpPr>
            <p:spPr bwMode="auto">
              <a:xfrm flipH="1">
                <a:off x="-5" y="3084"/>
                <a:ext cx="5766" cy="0"/>
              </a:xfrm>
              <a:prstGeom prst="line">
                <a:avLst/>
              </a:prstGeom>
              <a:noFill/>
              <a:ln w="12700">
                <a:solidFill>
                  <a:srgbClr val="FF7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Line 9"/>
              <p:cNvSpPr>
                <a:spLocks noChangeShapeType="1"/>
              </p:cNvSpPr>
              <p:nvPr/>
            </p:nvSpPr>
            <p:spPr bwMode="auto">
              <a:xfrm flipH="1">
                <a:off x="-5" y="3180"/>
                <a:ext cx="5766" cy="0"/>
              </a:xfrm>
              <a:prstGeom prst="line">
                <a:avLst/>
              </a:prstGeom>
              <a:noFill/>
              <a:ln w="12700">
                <a:solidFill>
                  <a:srgbClr val="FF59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10"/>
              <p:cNvSpPr>
                <a:spLocks noChangeShapeType="1"/>
              </p:cNvSpPr>
              <p:nvPr/>
            </p:nvSpPr>
            <p:spPr bwMode="auto">
              <a:xfrm flipH="1">
                <a:off x="-3" y="3276"/>
                <a:ext cx="5764" cy="0"/>
              </a:xfrm>
              <a:prstGeom prst="line">
                <a:avLst/>
              </a:prstGeom>
              <a:noFill/>
              <a:ln w="12700">
                <a:solidFill>
                  <a:srgbClr val="FF40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Line 11"/>
              <p:cNvSpPr>
                <a:spLocks noChangeShapeType="1"/>
              </p:cNvSpPr>
              <p:nvPr/>
            </p:nvSpPr>
            <p:spPr bwMode="auto">
              <a:xfrm flipH="1">
                <a:off x="-5" y="3372"/>
                <a:ext cx="5766" cy="0"/>
              </a:xfrm>
              <a:prstGeom prst="line">
                <a:avLst/>
              </a:prstGeom>
              <a:noFill/>
              <a:ln w="12700">
                <a:solidFill>
                  <a:srgbClr val="DC2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Line 12"/>
              <p:cNvSpPr>
                <a:spLocks noChangeShapeType="1"/>
              </p:cNvSpPr>
              <p:nvPr/>
            </p:nvSpPr>
            <p:spPr bwMode="auto">
              <a:xfrm flipH="1">
                <a:off x="-5" y="3468"/>
                <a:ext cx="5766" cy="0"/>
              </a:xfrm>
              <a:prstGeom prst="line">
                <a:avLst/>
              </a:prstGeom>
              <a:noFill/>
              <a:ln w="127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Line 13"/>
              <p:cNvSpPr>
                <a:spLocks noChangeShapeType="1"/>
              </p:cNvSpPr>
              <p:nvPr/>
            </p:nvSpPr>
            <p:spPr bwMode="auto">
              <a:xfrm flipH="1">
                <a:off x="-5" y="3564"/>
                <a:ext cx="5766" cy="0"/>
              </a:xfrm>
              <a:prstGeom prst="line">
                <a:avLst/>
              </a:prstGeom>
              <a:noFill/>
              <a:ln w="12700">
                <a:solidFill>
                  <a:srgbClr val="DC037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Line 14"/>
              <p:cNvSpPr>
                <a:spLocks noChangeShapeType="1"/>
              </p:cNvSpPr>
              <p:nvPr/>
            </p:nvSpPr>
            <p:spPr bwMode="auto">
              <a:xfrm flipH="1">
                <a:off x="-5" y="3660"/>
                <a:ext cx="5766" cy="0"/>
              </a:xfrm>
              <a:prstGeom prst="line">
                <a:avLst/>
              </a:prstGeom>
              <a:noFill/>
              <a:ln w="12700">
                <a:solidFill>
                  <a:srgbClr val="DC00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0" name="Rectangle 15"/>
            <p:cNvSpPr>
              <a:spLocks noChangeArrowheads="1"/>
            </p:cNvSpPr>
            <p:nvPr/>
          </p:nvSpPr>
          <p:spPr bwMode="auto">
            <a:xfrm>
              <a:off x="288" y="288"/>
              <a:ext cx="5184" cy="3792"/>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2400">
                  <a:solidFill>
                    <a:srgbClr val="000000"/>
                  </a:solidFill>
                  <a:latin typeface="Times New Roman" pitchFamily="18" charset="0"/>
                </a:defRPr>
              </a:lvl1pPr>
              <a:lvl2pPr marL="742950" indent="-285750">
                <a:defRPr sz="2400">
                  <a:solidFill>
                    <a:srgbClr val="000000"/>
                  </a:solidFill>
                  <a:latin typeface="Times New Roman" pitchFamily="18" charset="0"/>
                </a:defRPr>
              </a:lvl2pPr>
              <a:lvl3pPr marL="1143000" indent="-228600">
                <a:defRPr sz="2400">
                  <a:solidFill>
                    <a:srgbClr val="000000"/>
                  </a:solidFill>
                  <a:latin typeface="Times New Roman" pitchFamily="18" charset="0"/>
                </a:defRPr>
              </a:lvl3pPr>
              <a:lvl4pPr marL="1600200" indent="-228600">
                <a:defRPr sz="2400">
                  <a:solidFill>
                    <a:srgbClr val="000000"/>
                  </a:solidFill>
                  <a:latin typeface="Times New Roman" pitchFamily="18" charset="0"/>
                </a:defRPr>
              </a:lvl4pPr>
              <a:lvl5pPr marL="2057400" indent="-228600">
                <a:defRPr sz="2400">
                  <a:solidFill>
                    <a:srgbClr val="000000"/>
                  </a:solidFill>
                  <a:latin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defRPr>
              </a:lvl9pPr>
            </a:lstStyle>
            <a:p>
              <a:endParaRPr lang="en-US" altLang="en-US"/>
            </a:p>
          </p:txBody>
        </p:sp>
      </p:grpSp>
      <p:sp>
        <p:nvSpPr>
          <p:cNvPr id="138256" name="Rectangle 16"/>
          <p:cNvSpPr>
            <a:spLocks noGrp="1" noChangeArrowheads="1"/>
          </p:cNvSpPr>
          <p:nvPr>
            <p:ph type="title"/>
          </p:nvPr>
        </p:nvSpPr>
        <p:spPr bwMode="auto">
          <a:xfrm>
            <a:off x="1152525" y="581025"/>
            <a:ext cx="6838950" cy="1428750"/>
          </a:xfrm>
          <a:prstGeom prst="rect">
            <a:avLst/>
          </a:prstGeom>
          <a:solidFill>
            <a:schemeClr val="bg2"/>
          </a:solidFill>
          <a:ln>
            <a:noFill/>
          </a:ln>
          <a:effectLst>
            <a:outerShdw dist="107763" dir="2700000" algn="ctr" rotWithShape="0">
              <a:srgbClr val="000000"/>
            </a:outerShdw>
          </a:effectLst>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spAutoFit/>
          </a:bodyPr>
          <a:lstStyle/>
          <a:p>
            <a:pPr lvl="0"/>
            <a:r>
              <a:rPr lang="en-US" smtClean="0"/>
              <a:t>Click to edit Master title style</a:t>
            </a:r>
          </a:p>
        </p:txBody>
      </p:sp>
      <p:sp>
        <p:nvSpPr>
          <p:cNvPr id="138257" name="Rectangle 17"/>
          <p:cNvSpPr>
            <a:spLocks noGrp="1" noChangeArrowheads="1"/>
          </p:cNvSpPr>
          <p:nvPr>
            <p:ph type="body" idx="1"/>
          </p:nvPr>
        </p:nvSpPr>
        <p:spPr bwMode="auto">
          <a:xfrm>
            <a:off x="685800" y="2209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75000"/>
        <a:buFont typeface="Monotype Sorts"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1" fontAlgn="base" hangingPunct="1">
        <a:spcBef>
          <a:spcPct val="20000"/>
        </a:spcBef>
        <a:spcAft>
          <a:spcPct val="0"/>
        </a:spcAft>
        <a:buClr>
          <a:schemeClr val="accent1"/>
        </a:buClr>
        <a:buSzPct val="100000"/>
        <a:buChar char="–"/>
        <a:defRPr sz="2800">
          <a:solidFill>
            <a:schemeClr val="tx1"/>
          </a:solidFill>
          <a:effectLst>
            <a:outerShdw blurRad="38100" dist="38100" dir="2700000" algn="tl">
              <a:srgbClr val="FFFFFF"/>
            </a:outerShdw>
          </a:effectLst>
          <a:latin typeface="+mn-lt"/>
        </a:defRPr>
      </a:lvl2pPr>
      <a:lvl3pPr marL="1143000" indent="-228600" algn="l" rtl="0" eaLnBrk="1" fontAlgn="base" hangingPunct="1">
        <a:spcBef>
          <a:spcPct val="20000"/>
        </a:spcBef>
        <a:spcAft>
          <a:spcPct val="0"/>
        </a:spcAft>
        <a:buClr>
          <a:schemeClr val="hlink"/>
        </a:buClr>
        <a:buSzPct val="100000"/>
        <a:buChar char="»"/>
        <a:defRPr sz="2400">
          <a:solidFill>
            <a:schemeClr val="tx1"/>
          </a:solidFill>
          <a:effectLst>
            <a:outerShdw blurRad="38100" dist="38100" dir="2700000" algn="tl">
              <a:srgbClr val="FFFFFF"/>
            </a:outerShdw>
          </a:effectLst>
          <a:latin typeface="+mn-lt"/>
        </a:defRPr>
      </a:lvl3pPr>
      <a:lvl4pPr marL="1600200" indent="-228600" algn="l" rtl="0" eaLnBrk="1" fontAlgn="base" hangingPunct="1">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4pPr>
      <a:lvl5pPr marL="2057400" indent="-228600" algn="l" rtl="0" eaLnBrk="1" fontAlgn="base" hangingPunct="1">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e.gatech.edu/people/faculty/6251/overvie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ml.berkeley.edu/~train/distant.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papers.ssrn.com/sol3/papers.cfm?abstract_id=297501"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images.google.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2021"/>
            <a:ext cx="7772400" cy="2305759"/>
          </a:xfrm>
        </p:spPr>
        <p:txBody>
          <a:bodyPr/>
          <a:lstStyle/>
          <a:p>
            <a:r>
              <a:rPr lang="en-US" sz="3600" b="1" dirty="0">
                <a:effectLst/>
              </a:rPr>
              <a:t>(How) Can We Improve the Behavioral </a:t>
            </a:r>
            <a:r>
              <a:rPr lang="en-US" sz="3600" b="1" dirty="0" smtClean="0">
                <a:effectLst/>
              </a:rPr>
              <a:t>Realism</a:t>
            </a:r>
            <a:br>
              <a:rPr lang="en-US" sz="3600" b="1" dirty="0" smtClean="0">
                <a:effectLst/>
              </a:rPr>
            </a:br>
            <a:r>
              <a:rPr lang="en-US" sz="3600" b="1" dirty="0" smtClean="0">
                <a:effectLst/>
              </a:rPr>
              <a:t>of </a:t>
            </a:r>
            <a:r>
              <a:rPr lang="en-US" sz="3600" b="1" dirty="0">
                <a:effectLst/>
              </a:rPr>
              <a:t>Large-Scale Land Use</a:t>
            </a:r>
            <a:r>
              <a:rPr lang="en-US" sz="3600" b="1" dirty="0" smtClean="0">
                <a:effectLst/>
              </a:rPr>
              <a:t>/ Transportation </a:t>
            </a:r>
            <a:r>
              <a:rPr lang="en-US" sz="3600" b="1" dirty="0">
                <a:effectLst/>
              </a:rPr>
              <a:t>Models?</a:t>
            </a:r>
          </a:p>
        </p:txBody>
      </p:sp>
      <p:sp>
        <p:nvSpPr>
          <p:cNvPr id="3" name="Subtitle 2"/>
          <p:cNvSpPr>
            <a:spLocks noGrp="1"/>
          </p:cNvSpPr>
          <p:nvPr>
            <p:ph type="subTitle" idx="1"/>
          </p:nvPr>
        </p:nvSpPr>
        <p:spPr/>
        <p:txBody>
          <a:bodyPr/>
          <a:lstStyle/>
          <a:p>
            <a:pPr lvl="0">
              <a:lnSpc>
                <a:spcPct val="90000"/>
              </a:lnSpc>
              <a:buClr>
                <a:srgbClr val="2F4381"/>
              </a:buClr>
            </a:pPr>
            <a:r>
              <a:rPr lang="en-US" altLang="en-US" sz="3600" b="1" dirty="0">
                <a:solidFill>
                  <a:srgbClr val="0070C0"/>
                </a:solidFill>
                <a:effectLst/>
              </a:rPr>
              <a:t>Patricia L. Mokhtarian</a:t>
            </a:r>
          </a:p>
          <a:p>
            <a:pPr lvl="0">
              <a:lnSpc>
                <a:spcPct val="90000"/>
              </a:lnSpc>
              <a:buClr>
                <a:srgbClr val="2F4381"/>
              </a:buClr>
            </a:pPr>
            <a:r>
              <a:rPr lang="en-US" altLang="en-US" sz="2000" b="1" i="1" dirty="0">
                <a:solidFill>
                  <a:srgbClr val="0070C0"/>
                </a:solidFill>
                <a:effectLst/>
              </a:rPr>
              <a:t>Susan G &amp; Christopher D Pappas Professor</a:t>
            </a:r>
          </a:p>
          <a:p>
            <a:pPr lvl="0">
              <a:lnSpc>
                <a:spcPct val="90000"/>
              </a:lnSpc>
              <a:buClr>
                <a:srgbClr val="2F4381"/>
              </a:buClr>
            </a:pPr>
            <a:r>
              <a:rPr lang="en-US" altLang="en-US" sz="2000" b="1" dirty="0">
                <a:solidFill>
                  <a:prstClr val="black"/>
                </a:solidFill>
                <a:effectLst/>
              </a:rPr>
              <a:t>School of Civil &amp; Environmental Engineering</a:t>
            </a:r>
          </a:p>
          <a:p>
            <a:pPr lvl="0">
              <a:lnSpc>
                <a:spcPct val="90000"/>
              </a:lnSpc>
              <a:buClr>
                <a:srgbClr val="2F4381"/>
              </a:buClr>
            </a:pPr>
            <a:r>
              <a:rPr lang="en-US" altLang="en-US" sz="2000" b="1" dirty="0">
                <a:solidFill>
                  <a:prstClr val="black"/>
                </a:solidFill>
                <a:effectLst/>
              </a:rPr>
              <a:t>Georgia Institute of Technology</a:t>
            </a:r>
          </a:p>
          <a:p>
            <a:pPr lvl="0">
              <a:lnSpc>
                <a:spcPct val="90000"/>
              </a:lnSpc>
              <a:buClr>
                <a:srgbClr val="2F4381"/>
              </a:buClr>
            </a:pPr>
            <a:r>
              <a:rPr lang="en-US" altLang="en-US" sz="2000" b="1" i="1" dirty="0">
                <a:solidFill>
                  <a:srgbClr val="0070C0"/>
                </a:solidFill>
                <a:effectLst/>
              </a:rPr>
              <a:t>patmokh@gatech.edu</a:t>
            </a:r>
          </a:p>
          <a:p>
            <a:pPr lvl="0">
              <a:lnSpc>
                <a:spcPct val="90000"/>
              </a:lnSpc>
              <a:buClr>
                <a:srgbClr val="2F4381"/>
              </a:buClr>
            </a:pPr>
            <a:r>
              <a:rPr lang="en-US" altLang="en-US" sz="1800" dirty="0">
                <a:solidFill>
                  <a:prstClr val="black"/>
                </a:solidFill>
                <a:effectLst/>
                <a:hlinkClick r:id="rId3"/>
              </a:rPr>
              <a:t>http://ce.gatech.edu/people/faculty/6251/overview</a:t>
            </a:r>
            <a:endParaRPr lang="en-US" altLang="en-US" sz="1800" dirty="0">
              <a:solidFill>
                <a:prstClr val="black"/>
              </a:solidFill>
              <a:effectLst/>
            </a:endParaRPr>
          </a:p>
          <a:p>
            <a:endParaRPr lang="en-US" dirty="0"/>
          </a:p>
        </p:txBody>
      </p:sp>
    </p:spTree>
    <p:extLst>
      <p:ext uri="{BB962C8B-B14F-4D97-AF65-F5344CB8AC3E}">
        <p14:creationId xmlns:p14="http://schemas.microsoft.com/office/powerpoint/2010/main" val="3037695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16308"/>
            <a:ext cx="6781800" cy="766877"/>
          </a:xfrm>
        </p:spPr>
        <p:txBody>
          <a:bodyPr/>
          <a:lstStyle/>
          <a:p>
            <a:r>
              <a:rPr lang="en-US" b="1" dirty="0" smtClean="0">
                <a:effectLst/>
              </a:rPr>
              <a:t>Motivation </a:t>
            </a:r>
            <a:r>
              <a:rPr lang="en-US" sz="2400" b="1" dirty="0" smtClean="0">
                <a:effectLst/>
              </a:rPr>
              <a:t>(8)</a:t>
            </a:r>
            <a:endParaRPr lang="en-US" sz="2400" b="1" dirty="0">
              <a:effectLst/>
            </a:endParaRPr>
          </a:p>
        </p:txBody>
      </p:sp>
      <p:sp>
        <p:nvSpPr>
          <p:cNvPr id="4" name="Text Placeholder 3"/>
          <p:cNvSpPr>
            <a:spLocks noGrp="1"/>
          </p:cNvSpPr>
          <p:nvPr>
            <p:ph type="body" idx="1"/>
          </p:nvPr>
        </p:nvSpPr>
        <p:spPr>
          <a:xfrm>
            <a:off x="457200" y="1189038"/>
            <a:ext cx="4343400" cy="639762"/>
          </a:xfrm>
        </p:spPr>
        <p:txBody>
          <a:bodyPr/>
          <a:lstStyle/>
          <a:p>
            <a:r>
              <a:rPr lang="en-US" sz="2600" dirty="0" smtClean="0">
                <a:solidFill>
                  <a:srgbClr val="0070C0"/>
                </a:solidFill>
                <a:effectLst/>
              </a:rPr>
              <a:t>Unprecedented </a:t>
            </a:r>
            <a:r>
              <a:rPr lang="en-US" sz="2600" dirty="0">
                <a:solidFill>
                  <a:srgbClr val="0070C0"/>
                </a:solidFill>
                <a:effectLst/>
              </a:rPr>
              <a:t>change in </a:t>
            </a:r>
            <a:r>
              <a:rPr lang="en-US" sz="2600" dirty="0" smtClean="0">
                <a:solidFill>
                  <a:srgbClr val="0070C0"/>
                </a:solidFill>
                <a:effectLst/>
              </a:rPr>
              <a:t>the</a:t>
            </a:r>
            <a:endParaRPr lang="en-US" sz="2600" dirty="0">
              <a:solidFill>
                <a:srgbClr val="0070C0"/>
              </a:solidFill>
            </a:endParaRPr>
          </a:p>
        </p:txBody>
      </p:sp>
      <p:sp>
        <p:nvSpPr>
          <p:cNvPr id="3" name="Content Placeholder 2"/>
          <p:cNvSpPr>
            <a:spLocks noGrp="1"/>
          </p:cNvSpPr>
          <p:nvPr>
            <p:ph sz="half" idx="2"/>
          </p:nvPr>
        </p:nvSpPr>
        <p:spPr>
          <a:xfrm>
            <a:off x="621323" y="1834050"/>
            <a:ext cx="2590800" cy="3951288"/>
          </a:xfrm>
        </p:spPr>
        <p:txBody>
          <a:bodyPr/>
          <a:lstStyle/>
          <a:p>
            <a:pPr marL="0" indent="0">
              <a:buNone/>
            </a:pPr>
            <a:r>
              <a:rPr lang="en-US" sz="2800" b="1" i="1" dirty="0" smtClean="0">
                <a:solidFill>
                  <a:srgbClr val="FF0000"/>
                </a:solidFill>
                <a:effectLst/>
              </a:rPr>
              <a:t>technologies</a:t>
            </a:r>
          </a:p>
          <a:p>
            <a:endParaRPr lang="en-US" dirty="0" smtClean="0">
              <a:effectLst/>
            </a:endParaRPr>
          </a:p>
          <a:p>
            <a:pPr lvl="4"/>
            <a:endParaRPr lang="en-US" dirty="0">
              <a:effectLst/>
            </a:endParaRPr>
          </a:p>
          <a:p>
            <a:pPr lvl="5"/>
            <a:endParaRPr lang="en-US" dirty="0" smtClean="0">
              <a:effectLst/>
            </a:endParaRPr>
          </a:p>
          <a:p>
            <a:pPr marL="0" indent="0">
              <a:buNone/>
            </a:pPr>
            <a:r>
              <a:rPr lang="en-US" sz="2800" b="1" i="1" dirty="0" smtClean="0">
                <a:solidFill>
                  <a:srgbClr val="FF0000"/>
                </a:solidFill>
                <a:effectLst/>
              </a:rPr>
              <a:t>societal shifts</a:t>
            </a:r>
          </a:p>
          <a:p>
            <a:pPr lvl="4"/>
            <a:endParaRPr lang="en-US" dirty="0" smtClean="0">
              <a:effectLst/>
            </a:endParaRPr>
          </a:p>
          <a:p>
            <a:pPr lvl="4"/>
            <a:endParaRPr lang="en-US" dirty="0" smtClean="0">
              <a:effectLst/>
            </a:endParaRPr>
          </a:p>
          <a:p>
            <a:pPr lvl="4"/>
            <a:endParaRPr lang="en-US" dirty="0">
              <a:effectLst/>
            </a:endParaRPr>
          </a:p>
          <a:p>
            <a:pPr lvl="4"/>
            <a:endParaRPr lang="en-US" dirty="0" smtClean="0">
              <a:effectLst/>
            </a:endParaRPr>
          </a:p>
          <a:p>
            <a:pPr lvl="1"/>
            <a:endParaRPr lang="en-US" dirty="0" smtClean="0">
              <a:effectLst/>
            </a:endParaRPr>
          </a:p>
          <a:p>
            <a:pPr marL="0" indent="0">
              <a:buNone/>
            </a:pPr>
            <a:r>
              <a:rPr lang="en-US" sz="2800" b="1" i="1" dirty="0" smtClean="0">
                <a:solidFill>
                  <a:srgbClr val="FF0000"/>
                </a:solidFill>
                <a:effectLst/>
              </a:rPr>
              <a:t>policy/planning instruments</a:t>
            </a:r>
          </a:p>
        </p:txBody>
      </p:sp>
      <p:sp>
        <p:nvSpPr>
          <p:cNvPr id="5" name="Text Placeholder 4"/>
          <p:cNvSpPr>
            <a:spLocks noGrp="1"/>
          </p:cNvSpPr>
          <p:nvPr>
            <p:ph type="body" sz="quarter" idx="3"/>
          </p:nvPr>
        </p:nvSpPr>
        <p:spPr>
          <a:xfrm>
            <a:off x="4615718" y="1189038"/>
            <a:ext cx="4358298" cy="639762"/>
          </a:xfrm>
        </p:spPr>
        <p:txBody>
          <a:bodyPr/>
          <a:lstStyle/>
          <a:p>
            <a:r>
              <a:rPr lang="en-US" sz="2600" dirty="0">
                <a:solidFill>
                  <a:srgbClr val="0070C0"/>
                </a:solidFill>
                <a:effectLst/>
              </a:rPr>
              <a:t>transportation “landscape”</a:t>
            </a:r>
            <a:endParaRPr lang="en-US" sz="2600" dirty="0">
              <a:solidFill>
                <a:srgbClr val="0070C0"/>
              </a:solidFill>
            </a:endParaRPr>
          </a:p>
        </p:txBody>
      </p:sp>
      <p:sp>
        <p:nvSpPr>
          <p:cNvPr id="6" name="Content Placeholder 5"/>
          <p:cNvSpPr>
            <a:spLocks noGrp="1"/>
          </p:cNvSpPr>
          <p:nvPr>
            <p:ph sz="quarter" idx="4"/>
          </p:nvPr>
        </p:nvSpPr>
        <p:spPr>
          <a:xfrm>
            <a:off x="3059723" y="1916112"/>
            <a:ext cx="5474677" cy="3951288"/>
          </a:xfrm>
        </p:spPr>
        <p:txBody>
          <a:bodyPr/>
          <a:lstStyle/>
          <a:p>
            <a:pPr>
              <a:buFont typeface="Wingdings" panose="05000000000000000000" pitchFamily="2" charset="2"/>
              <a:buChar char="Ø"/>
            </a:pPr>
            <a:r>
              <a:rPr lang="en-US" sz="1800" kern="1200" dirty="0">
                <a:effectLst/>
              </a:rPr>
              <a:t>Uber, Lyft, car/</a:t>
            </a:r>
            <a:r>
              <a:rPr lang="en-US" sz="1800" kern="1200" dirty="0" err="1">
                <a:effectLst/>
              </a:rPr>
              <a:t>bikesharing</a:t>
            </a:r>
            <a:r>
              <a:rPr lang="en-US" sz="1800" kern="1200" dirty="0">
                <a:effectLst/>
              </a:rPr>
              <a:t>, etc.</a:t>
            </a:r>
          </a:p>
          <a:p>
            <a:pPr>
              <a:buFont typeface="Wingdings" panose="05000000000000000000" pitchFamily="2" charset="2"/>
              <a:buChar char="Ø"/>
            </a:pPr>
            <a:r>
              <a:rPr lang="en-US" sz="1800" kern="1200" dirty="0">
                <a:effectLst/>
              </a:rPr>
              <a:t>long-range electric vehicles (Tesla</a:t>
            </a:r>
            <a:r>
              <a:rPr lang="en-US" sz="1800" kern="1200" dirty="0" smtClean="0">
                <a:effectLst/>
              </a:rPr>
              <a:t>, Zoe) </a:t>
            </a:r>
            <a:endParaRPr lang="en-US" sz="1800" kern="1200" dirty="0">
              <a:effectLst/>
            </a:endParaRPr>
          </a:p>
          <a:p>
            <a:pPr>
              <a:buFont typeface="Wingdings" panose="05000000000000000000" pitchFamily="2" charset="2"/>
              <a:buChar char="Ø"/>
            </a:pPr>
            <a:r>
              <a:rPr lang="en-US" sz="1800" kern="1200" dirty="0">
                <a:effectLst/>
              </a:rPr>
              <a:t>autonomous vehicles, drones</a:t>
            </a:r>
          </a:p>
          <a:p>
            <a:pPr>
              <a:buFont typeface="Wingdings" panose="05000000000000000000" pitchFamily="2" charset="2"/>
              <a:buChar char="Ø"/>
            </a:pPr>
            <a:r>
              <a:rPr lang="en-US" sz="1800" kern="1200" dirty="0">
                <a:effectLst/>
              </a:rPr>
              <a:t>virtual reality “travel” experiences</a:t>
            </a:r>
            <a:endParaRPr lang="en-US" sz="1800" dirty="0">
              <a:effectLst/>
            </a:endParaRPr>
          </a:p>
          <a:p>
            <a:pPr lvl="8">
              <a:buFont typeface="Wingdings" panose="05000000000000000000" pitchFamily="2" charset="2"/>
              <a:buChar char="Ø"/>
            </a:pPr>
            <a:endParaRPr lang="en-US" sz="1000" kern="1200" dirty="0" smtClean="0">
              <a:effectLst/>
            </a:endParaRPr>
          </a:p>
          <a:p>
            <a:pPr>
              <a:buFont typeface="Wingdings" panose="05000000000000000000" pitchFamily="2" charset="2"/>
              <a:buChar char="Ø"/>
            </a:pPr>
            <a:r>
              <a:rPr lang="en-US" sz="1800" kern="1200" dirty="0" smtClean="0">
                <a:effectLst/>
              </a:rPr>
              <a:t>delayed </a:t>
            </a:r>
            <a:r>
              <a:rPr lang="en-US" sz="1800" kern="1200" dirty="0">
                <a:effectLst/>
              </a:rPr>
              <a:t>or de­ferred marriage and childbearing</a:t>
            </a:r>
          </a:p>
          <a:p>
            <a:pPr>
              <a:buFont typeface="Wingdings" panose="05000000000000000000" pitchFamily="2" charset="2"/>
              <a:buChar char="Ø"/>
            </a:pPr>
            <a:r>
              <a:rPr lang="en-US" sz="1800" kern="1200" dirty="0">
                <a:effectLst/>
              </a:rPr>
              <a:t>greater education coupled with widespread under­em­ployment</a:t>
            </a:r>
          </a:p>
          <a:p>
            <a:pPr>
              <a:buFont typeface="Wingdings" panose="05000000000000000000" pitchFamily="2" charset="2"/>
              <a:buChar char="Ø"/>
            </a:pPr>
            <a:r>
              <a:rPr lang="en-US" sz="1800" kern="1200" dirty="0">
                <a:effectLst/>
              </a:rPr>
              <a:t>increasing ethnic diver­sity</a:t>
            </a:r>
          </a:p>
          <a:p>
            <a:pPr>
              <a:buFont typeface="Wingdings" panose="05000000000000000000" pitchFamily="2" charset="2"/>
              <a:buChar char="Ø"/>
            </a:pPr>
            <a:r>
              <a:rPr lang="en-US" sz="1800" kern="1200" dirty="0">
                <a:effectLst/>
              </a:rPr>
              <a:t>shifting values (e.g. more favorable toward tech­no­lo­gy, physical activity, and the en­vironment</a:t>
            </a:r>
            <a:r>
              <a:rPr lang="en-US" sz="1800" kern="1200" dirty="0" smtClean="0">
                <a:effectLst/>
              </a:rPr>
              <a:t>)</a:t>
            </a:r>
          </a:p>
          <a:p>
            <a:pPr lvl="6">
              <a:buFont typeface="Wingdings" panose="05000000000000000000" pitchFamily="2" charset="2"/>
              <a:buChar char="Ø"/>
            </a:pPr>
            <a:endParaRPr lang="en-US" sz="1000" kern="1200" dirty="0" smtClean="0">
              <a:effectLst/>
            </a:endParaRPr>
          </a:p>
          <a:p>
            <a:pPr>
              <a:buFont typeface="Wingdings" panose="05000000000000000000" pitchFamily="2" charset="2"/>
              <a:buChar char="Ø"/>
            </a:pPr>
            <a:r>
              <a:rPr lang="en-US" sz="1800" kern="1200" dirty="0" smtClean="0">
                <a:effectLst/>
              </a:rPr>
              <a:t>favoring denser</a:t>
            </a:r>
            <a:r>
              <a:rPr lang="en-US" sz="1800" kern="1200" dirty="0">
                <a:effectLst/>
              </a:rPr>
              <a:t>, more diverse land </a:t>
            </a:r>
            <a:r>
              <a:rPr lang="en-US" sz="1800" kern="1200" dirty="0" smtClean="0">
                <a:effectLst/>
              </a:rPr>
              <a:t>uses</a:t>
            </a:r>
          </a:p>
          <a:p>
            <a:pPr>
              <a:buFont typeface="Wingdings" panose="05000000000000000000" pitchFamily="2" charset="2"/>
              <a:buChar char="Ø"/>
            </a:pPr>
            <a:r>
              <a:rPr lang="en-US" sz="1800" kern="1200" dirty="0" smtClean="0">
                <a:effectLst/>
              </a:rPr>
              <a:t>changing </a:t>
            </a:r>
            <a:r>
              <a:rPr lang="en-US" sz="1800" kern="1200" dirty="0">
                <a:effectLst/>
              </a:rPr>
              <a:t>the rev­enue base away from fuel </a:t>
            </a:r>
            <a:r>
              <a:rPr lang="en-US" sz="1800" kern="1200" dirty="0" smtClean="0">
                <a:effectLst/>
              </a:rPr>
              <a:t>taxes</a:t>
            </a:r>
          </a:p>
          <a:p>
            <a:pPr>
              <a:buFont typeface="Wingdings" panose="05000000000000000000" pitchFamily="2" charset="2"/>
              <a:buChar char="Ø"/>
            </a:pPr>
            <a:r>
              <a:rPr lang="en-US" sz="1800" kern="1200" dirty="0" smtClean="0">
                <a:effectLst/>
              </a:rPr>
              <a:t>yet-to-be-determined </a:t>
            </a:r>
            <a:r>
              <a:rPr lang="en-US" sz="1800" kern="1200" dirty="0">
                <a:effectLst/>
              </a:rPr>
              <a:t>policies toward </a:t>
            </a:r>
            <a:r>
              <a:rPr lang="en-US" sz="1800" kern="1200" dirty="0" smtClean="0">
                <a:effectLst/>
              </a:rPr>
              <a:t>AVs</a:t>
            </a:r>
            <a:endParaRPr lang="en-US" sz="1800" dirty="0">
              <a:effectLst/>
            </a:endParaRPr>
          </a:p>
          <a:p>
            <a:endParaRPr lang="en-US" dirty="0"/>
          </a:p>
        </p:txBody>
      </p:sp>
    </p:spTree>
    <p:extLst>
      <p:ext uri="{BB962C8B-B14F-4D97-AF65-F5344CB8AC3E}">
        <p14:creationId xmlns:p14="http://schemas.microsoft.com/office/powerpoint/2010/main" val="143694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909523"/>
            <a:ext cx="6838950" cy="766877"/>
          </a:xfrm>
        </p:spPr>
        <p:txBody>
          <a:bodyPr/>
          <a:lstStyle/>
          <a:p>
            <a:r>
              <a:rPr lang="en-US" b="1" dirty="0" smtClean="0">
                <a:effectLst/>
              </a:rPr>
              <a:t>Terminology </a:t>
            </a:r>
            <a:r>
              <a:rPr lang="en-US" sz="2400" b="1" dirty="0" smtClean="0">
                <a:effectLst/>
              </a:rPr>
              <a:t>(</a:t>
            </a:r>
            <a:r>
              <a:rPr lang="en-US" sz="2400" b="1" dirty="0">
                <a:effectLst/>
              </a:rPr>
              <a:t>1</a:t>
            </a:r>
            <a:r>
              <a:rPr lang="en-US" sz="2400" b="1" dirty="0" smtClean="0">
                <a:effectLst/>
              </a:rPr>
              <a:t>)</a:t>
            </a:r>
            <a:endParaRPr lang="en-US" sz="2400" b="1" dirty="0">
              <a:effectLst/>
            </a:endParaRPr>
          </a:p>
        </p:txBody>
      </p:sp>
      <p:sp>
        <p:nvSpPr>
          <p:cNvPr id="3" name="Content Placeholder 2"/>
          <p:cNvSpPr>
            <a:spLocks noGrp="1"/>
          </p:cNvSpPr>
          <p:nvPr>
            <p:ph idx="1"/>
          </p:nvPr>
        </p:nvSpPr>
        <p:spPr>
          <a:xfrm>
            <a:off x="685800" y="2133600"/>
            <a:ext cx="7772400" cy="4114800"/>
          </a:xfrm>
        </p:spPr>
        <p:txBody>
          <a:bodyPr/>
          <a:lstStyle/>
          <a:p>
            <a:r>
              <a:rPr lang="en-US" dirty="0" smtClean="0"/>
              <a:t>By </a:t>
            </a:r>
            <a:r>
              <a:rPr lang="en-US" b="1" i="1" dirty="0" smtClean="0">
                <a:solidFill>
                  <a:srgbClr val="FF0000"/>
                </a:solidFill>
              </a:rPr>
              <a:t>attitudes</a:t>
            </a:r>
            <a:r>
              <a:rPr lang="en-US" dirty="0" smtClean="0"/>
              <a:t>, I include</a:t>
            </a:r>
          </a:p>
          <a:p>
            <a:pPr lvl="1"/>
            <a:r>
              <a:rPr lang="en-US" kern="1200" dirty="0">
                <a:effectLst/>
              </a:rPr>
              <a:t>opin­ions, </a:t>
            </a:r>
            <a:endParaRPr lang="en-US" kern="1200" dirty="0" smtClean="0">
              <a:effectLst/>
            </a:endParaRPr>
          </a:p>
          <a:p>
            <a:pPr lvl="1"/>
            <a:r>
              <a:rPr lang="en-US" kern="1200" dirty="0" smtClean="0">
                <a:effectLst/>
              </a:rPr>
              <a:t>feelings</a:t>
            </a:r>
            <a:r>
              <a:rPr lang="en-US" kern="1200" dirty="0">
                <a:effectLst/>
              </a:rPr>
              <a:t>, </a:t>
            </a:r>
            <a:endParaRPr lang="en-US" kern="1200" dirty="0" smtClean="0">
              <a:effectLst/>
            </a:endParaRPr>
          </a:p>
          <a:p>
            <a:pPr lvl="1"/>
            <a:r>
              <a:rPr lang="en-US" kern="1200" dirty="0" smtClean="0">
                <a:effectLst/>
              </a:rPr>
              <a:t>pre­fer­ences</a:t>
            </a:r>
            <a:r>
              <a:rPr lang="en-US" kern="1200" dirty="0">
                <a:effectLst/>
              </a:rPr>
              <a:t>, </a:t>
            </a:r>
            <a:endParaRPr lang="en-US" kern="1200" dirty="0" smtClean="0">
              <a:effectLst/>
            </a:endParaRPr>
          </a:p>
          <a:p>
            <a:pPr lvl="1"/>
            <a:r>
              <a:rPr lang="en-US" kern="1200" dirty="0" smtClean="0">
                <a:effectLst/>
              </a:rPr>
              <a:t>per</a:t>
            </a:r>
            <a:r>
              <a:rPr lang="en-US" kern="1200" dirty="0">
                <a:effectLst/>
              </a:rPr>
              <a:t>­­ceptions, </a:t>
            </a:r>
            <a:endParaRPr lang="en-US" kern="1200" dirty="0" smtClean="0">
              <a:effectLst/>
            </a:endParaRPr>
          </a:p>
          <a:p>
            <a:pPr lvl="1"/>
            <a:r>
              <a:rPr lang="en-US" kern="1200" dirty="0" smtClean="0">
                <a:effectLst/>
              </a:rPr>
              <a:t>lifestyle </a:t>
            </a:r>
            <a:r>
              <a:rPr lang="en-US" kern="1200" dirty="0">
                <a:effectLst/>
              </a:rPr>
              <a:t>orientation, and </a:t>
            </a:r>
            <a:endParaRPr lang="en-US" kern="1200" dirty="0" smtClean="0">
              <a:effectLst/>
            </a:endParaRPr>
          </a:p>
          <a:p>
            <a:pPr lvl="1"/>
            <a:r>
              <a:rPr lang="en-US" kern="1200" dirty="0" smtClean="0">
                <a:effectLst/>
              </a:rPr>
              <a:t>personality</a:t>
            </a:r>
            <a:endParaRPr lang="en-US" dirty="0"/>
          </a:p>
        </p:txBody>
      </p:sp>
      <p:pic>
        <p:nvPicPr>
          <p:cNvPr id="4" name="Picture 24" descr="Image result for attitu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76600"/>
            <a:ext cx="3506262" cy="262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8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1.gstatic.com/images?q=tbn:ANd9GcTuVfWXdRNFRWHi9c6LJQr7ySGQv47ATZUB_xX5tT1--Jv8836j7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13039"/>
            <a:ext cx="3124200" cy="33401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2525" y="554774"/>
            <a:ext cx="6838950" cy="766877"/>
          </a:xfrm>
        </p:spPr>
        <p:txBody>
          <a:bodyPr/>
          <a:lstStyle/>
          <a:p>
            <a:r>
              <a:rPr lang="en-US" b="1" dirty="0" smtClean="0">
                <a:effectLst/>
              </a:rPr>
              <a:t>Terminology </a:t>
            </a:r>
            <a:r>
              <a:rPr lang="en-US" sz="2800" b="1" dirty="0" smtClean="0">
                <a:effectLst/>
              </a:rPr>
              <a:t>(2)</a:t>
            </a:r>
            <a:endParaRPr lang="en-US" sz="2800" b="1" dirty="0">
              <a:effectLst/>
            </a:endParaRPr>
          </a:p>
        </p:txBody>
      </p:sp>
      <p:sp>
        <p:nvSpPr>
          <p:cNvPr id="3" name="Content Placeholder 2"/>
          <p:cNvSpPr>
            <a:spLocks noGrp="1"/>
          </p:cNvSpPr>
          <p:nvPr>
            <p:ph sz="half" idx="1"/>
          </p:nvPr>
        </p:nvSpPr>
        <p:spPr>
          <a:xfrm>
            <a:off x="685800" y="1371600"/>
            <a:ext cx="3810000" cy="4114800"/>
          </a:xfrm>
        </p:spPr>
        <p:txBody>
          <a:bodyPr/>
          <a:lstStyle/>
          <a:p>
            <a:r>
              <a:rPr lang="en-US" sz="3000" dirty="0" smtClean="0"/>
              <a:t>E.g., attitudes toward</a:t>
            </a:r>
          </a:p>
          <a:p>
            <a:pPr lvl="1"/>
            <a:r>
              <a:rPr lang="en-US" sz="2600" kern="1200" dirty="0" smtClean="0">
                <a:effectLst/>
              </a:rPr>
              <a:t>sharing vs. owning</a:t>
            </a:r>
          </a:p>
          <a:p>
            <a:pPr lvl="1"/>
            <a:r>
              <a:rPr lang="en-US" sz="2600" kern="1200" dirty="0" smtClean="0">
                <a:effectLst/>
              </a:rPr>
              <a:t>multitasking</a:t>
            </a:r>
          </a:p>
          <a:p>
            <a:pPr lvl="1"/>
            <a:r>
              <a:rPr lang="en-US" sz="2600" kern="1200" dirty="0" smtClean="0">
                <a:effectLst/>
              </a:rPr>
              <a:t>time pressure</a:t>
            </a:r>
          </a:p>
          <a:p>
            <a:pPr lvl="1"/>
            <a:r>
              <a:rPr lang="en-US" sz="2600" kern="1200" dirty="0" smtClean="0">
                <a:effectLst/>
              </a:rPr>
              <a:t>privacy</a:t>
            </a:r>
          </a:p>
          <a:p>
            <a:pPr lvl="1"/>
            <a:r>
              <a:rPr lang="en-US" sz="2600" kern="1200" dirty="0" smtClean="0">
                <a:effectLst/>
              </a:rPr>
              <a:t>materialism</a:t>
            </a:r>
          </a:p>
          <a:p>
            <a:pPr lvl="1"/>
            <a:r>
              <a:rPr lang="en-US" sz="2600" kern="1200" dirty="0" smtClean="0">
                <a:effectLst/>
              </a:rPr>
              <a:t>physical activity</a:t>
            </a:r>
          </a:p>
          <a:p>
            <a:pPr lvl="1"/>
            <a:r>
              <a:rPr lang="en-US" sz="2600" kern="1200" dirty="0" smtClean="0">
                <a:effectLst/>
              </a:rPr>
              <a:t>the environment</a:t>
            </a:r>
          </a:p>
          <a:p>
            <a:pPr lvl="1"/>
            <a:r>
              <a:rPr lang="en-US" sz="2600" kern="1200" dirty="0" smtClean="0">
                <a:effectLst/>
              </a:rPr>
              <a:t>residential location</a:t>
            </a:r>
          </a:p>
          <a:p>
            <a:pPr lvl="1"/>
            <a:r>
              <a:rPr lang="en-US" sz="2600" kern="1200" dirty="0" smtClean="0">
                <a:effectLst/>
              </a:rPr>
              <a:t>transit</a:t>
            </a:r>
          </a:p>
        </p:txBody>
      </p:sp>
      <p:sp>
        <p:nvSpPr>
          <p:cNvPr id="8" name="Content Placeholder 7"/>
          <p:cNvSpPr>
            <a:spLocks noGrp="1"/>
          </p:cNvSpPr>
          <p:nvPr>
            <p:ph sz="half" idx="2"/>
          </p:nvPr>
        </p:nvSpPr>
        <p:spPr>
          <a:xfrm>
            <a:off x="4648200" y="1752600"/>
            <a:ext cx="3810000" cy="1524000"/>
          </a:xfrm>
        </p:spPr>
        <p:txBody>
          <a:bodyPr/>
          <a:lstStyle/>
          <a:p>
            <a:pPr lvl="1"/>
            <a:r>
              <a:rPr lang="en-US" sz="2600" kern="1200" dirty="0" smtClean="0">
                <a:effectLst/>
              </a:rPr>
              <a:t>self-efficacy</a:t>
            </a:r>
            <a:endParaRPr lang="en-US" sz="2600" dirty="0" smtClean="0"/>
          </a:p>
          <a:p>
            <a:pPr lvl="1"/>
            <a:r>
              <a:rPr lang="en-US" sz="2600" dirty="0" smtClean="0"/>
              <a:t>peer influence</a:t>
            </a:r>
          </a:p>
          <a:p>
            <a:pPr lvl="1"/>
            <a:r>
              <a:rPr lang="en-US" sz="2600" dirty="0" smtClean="0"/>
              <a:t>risk taking</a:t>
            </a:r>
          </a:p>
          <a:p>
            <a:pPr lvl="1"/>
            <a:r>
              <a:rPr lang="en-US" sz="2600" dirty="0" smtClean="0"/>
              <a:t>technology</a:t>
            </a:r>
            <a:endParaRPr lang="en-US" sz="2600" dirty="0"/>
          </a:p>
        </p:txBody>
      </p:sp>
    </p:spTree>
    <p:extLst>
      <p:ext uri="{BB962C8B-B14F-4D97-AF65-F5344CB8AC3E}">
        <p14:creationId xmlns:p14="http://schemas.microsoft.com/office/powerpoint/2010/main" val="254748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Apparently I Have An Attitu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00398"/>
            <a:ext cx="2895600" cy="2895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2525" y="685800"/>
            <a:ext cx="6838950" cy="766877"/>
          </a:xfrm>
        </p:spPr>
        <p:txBody>
          <a:bodyPr/>
          <a:lstStyle/>
          <a:p>
            <a:r>
              <a:rPr lang="en-US" b="1" dirty="0" smtClean="0">
                <a:effectLst/>
              </a:rPr>
              <a:t>So…</a:t>
            </a:r>
            <a:endParaRPr lang="en-US" b="1" dirty="0">
              <a:effectLst/>
            </a:endParaRPr>
          </a:p>
        </p:txBody>
      </p:sp>
      <p:sp>
        <p:nvSpPr>
          <p:cNvPr id="3" name="Content Placeholder 2"/>
          <p:cNvSpPr>
            <a:spLocks noGrp="1"/>
          </p:cNvSpPr>
          <p:nvPr>
            <p:ph idx="1"/>
          </p:nvPr>
        </p:nvSpPr>
        <p:spPr>
          <a:xfrm>
            <a:off x="394446" y="1600200"/>
            <a:ext cx="6082553" cy="3657600"/>
          </a:xfrm>
        </p:spPr>
        <p:txBody>
          <a:bodyPr/>
          <a:lstStyle/>
          <a:p>
            <a:r>
              <a:rPr lang="en-US" dirty="0"/>
              <a:t>I</a:t>
            </a:r>
            <a:r>
              <a:rPr lang="en-US" dirty="0" smtClean="0"/>
              <a:t>f attitudes are so great, why are they missing from RTDF models?</a:t>
            </a:r>
          </a:p>
          <a:p>
            <a:r>
              <a:rPr lang="en-US" dirty="0" smtClean="0"/>
              <a:t>(Alleged) barriers to inclusion:</a:t>
            </a:r>
          </a:p>
          <a:p>
            <a:pPr lvl="1"/>
            <a:r>
              <a:rPr lang="en-US" dirty="0" smtClean="0"/>
              <a:t>They’re difficult to measure/analyze</a:t>
            </a:r>
          </a:p>
          <a:p>
            <a:pPr lvl="2"/>
            <a:r>
              <a:rPr lang="en-US" dirty="0" smtClean="0"/>
              <a:t>Additional burden on already  difficult-to-recruit respondents</a:t>
            </a:r>
          </a:p>
          <a:p>
            <a:pPr lvl="2"/>
            <a:r>
              <a:rPr lang="en-US" dirty="0" smtClean="0"/>
              <a:t>Require “atypical” skills to design/analyze</a:t>
            </a:r>
          </a:p>
          <a:p>
            <a:pPr lvl="1"/>
            <a:r>
              <a:rPr lang="en-US" dirty="0" smtClean="0"/>
              <a:t>They’re impossible to forecast</a:t>
            </a:r>
            <a:endParaRPr lang="en-US" dirty="0"/>
          </a:p>
        </p:txBody>
      </p:sp>
      <p:sp>
        <p:nvSpPr>
          <p:cNvPr id="5" name="TextBox 4"/>
          <p:cNvSpPr txBox="1"/>
          <p:nvPr/>
        </p:nvSpPr>
        <p:spPr>
          <a:xfrm>
            <a:off x="4648200" y="76200"/>
            <a:ext cx="4229619" cy="369332"/>
          </a:xfrm>
          <a:prstGeom prst="rect">
            <a:avLst/>
          </a:prstGeom>
          <a:noFill/>
        </p:spPr>
        <p:txBody>
          <a:bodyPr wrap="none" rtlCol="0">
            <a:spAutoFit/>
          </a:bodyPr>
          <a:lstStyle/>
          <a:p>
            <a:r>
              <a:rPr lang="en-US" dirty="0" smtClean="0"/>
              <a:t>RTDF:  regional travel demand forecasting</a:t>
            </a:r>
            <a:endParaRPr lang="en-US" dirty="0"/>
          </a:p>
        </p:txBody>
      </p:sp>
    </p:spTree>
    <p:extLst>
      <p:ext uri="{BB962C8B-B14F-4D97-AF65-F5344CB8AC3E}">
        <p14:creationId xmlns:p14="http://schemas.microsoft.com/office/powerpoint/2010/main" val="341287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680923"/>
            <a:ext cx="6838950" cy="766877"/>
          </a:xfrm>
        </p:spPr>
        <p:txBody>
          <a:bodyPr/>
          <a:lstStyle/>
          <a:p>
            <a:r>
              <a:rPr lang="en-US" b="1" dirty="0" smtClean="0">
                <a:effectLst/>
              </a:rPr>
              <a:t>Our challenge </a:t>
            </a:r>
            <a:r>
              <a:rPr lang="en-US" sz="2400" b="1" dirty="0" smtClean="0">
                <a:effectLst/>
              </a:rPr>
              <a:t>(1)</a:t>
            </a:r>
            <a:endParaRPr lang="en-US" sz="2400" dirty="0"/>
          </a:p>
        </p:txBody>
      </p:sp>
      <p:sp>
        <p:nvSpPr>
          <p:cNvPr id="3" name="Content Placeholder 2"/>
          <p:cNvSpPr>
            <a:spLocks noGrp="1"/>
          </p:cNvSpPr>
          <p:nvPr>
            <p:ph idx="1"/>
          </p:nvPr>
        </p:nvSpPr>
        <p:spPr>
          <a:xfrm>
            <a:off x="457200" y="1600200"/>
            <a:ext cx="8001000" cy="2209800"/>
          </a:xfrm>
        </p:spPr>
        <p:txBody>
          <a:bodyPr/>
          <a:lstStyle/>
          <a:p>
            <a:r>
              <a:rPr lang="en-US" dirty="0">
                <a:effectLst/>
              </a:rPr>
              <a:t>C</a:t>
            </a:r>
            <a:r>
              <a:rPr lang="en-US" dirty="0" smtClean="0">
                <a:effectLst/>
              </a:rPr>
              <a:t>an we incorporate </a:t>
            </a:r>
            <a:r>
              <a:rPr lang="en-US" dirty="0">
                <a:effectLst/>
              </a:rPr>
              <a:t>into large-scale regional models</a:t>
            </a:r>
            <a:r>
              <a:rPr lang="en-US" dirty="0" smtClean="0">
                <a:effectLst/>
              </a:rPr>
              <a:t> the valuable information carried by attitudes, </a:t>
            </a:r>
            <a:r>
              <a:rPr lang="en-US" i="1" dirty="0" smtClean="0">
                <a:effectLst/>
              </a:rPr>
              <a:t>without</a:t>
            </a:r>
            <a:r>
              <a:rPr lang="en-US" dirty="0" smtClean="0">
                <a:effectLst/>
              </a:rPr>
              <a:t> adding (many) new questions to travel/activity diary surveys?</a:t>
            </a:r>
          </a:p>
          <a:p>
            <a:r>
              <a:rPr lang="en-US" dirty="0" smtClean="0">
                <a:effectLst/>
              </a:rPr>
              <a:t> </a:t>
            </a:r>
          </a:p>
        </p:txBody>
      </p:sp>
      <p:grpSp>
        <p:nvGrpSpPr>
          <p:cNvPr id="5" name="Group 4"/>
          <p:cNvGrpSpPr/>
          <p:nvPr/>
        </p:nvGrpSpPr>
        <p:grpSpPr>
          <a:xfrm>
            <a:off x="5334000" y="3673642"/>
            <a:ext cx="3276600" cy="2650958"/>
            <a:chOff x="478971" y="685800"/>
            <a:chExt cx="8207829" cy="5727210"/>
          </a:xfrm>
        </p:grpSpPr>
        <p:pic>
          <p:nvPicPr>
            <p:cNvPr id="6" name="Picture 5"/>
            <p:cNvPicPr>
              <a:picLocks noChangeAspect="1"/>
            </p:cNvPicPr>
            <p:nvPr/>
          </p:nvPicPr>
          <p:blipFill>
            <a:blip r:embed="rId3"/>
            <a:stretch>
              <a:fillRect/>
            </a:stretch>
          </p:blipFill>
          <p:spPr>
            <a:xfrm>
              <a:off x="1981200" y="1907808"/>
              <a:ext cx="5077510" cy="2968992"/>
            </a:xfrm>
            <a:prstGeom prst="rect">
              <a:avLst/>
            </a:prstGeom>
          </p:spPr>
        </p:pic>
        <p:pic>
          <p:nvPicPr>
            <p:cNvPr id="7" name="Content Placeholder 3"/>
            <p:cNvPicPr>
              <a:picLocks noChangeAspect="1"/>
            </p:cNvPicPr>
            <p:nvPr/>
          </p:nvPicPr>
          <p:blipFill rotWithShape="1">
            <a:blip r:embed="rId4"/>
            <a:srcRect l="62198" t="48649" r="7001"/>
            <a:stretch/>
          </p:blipFill>
          <p:spPr bwMode="auto">
            <a:xfrm>
              <a:off x="7167568" y="2955136"/>
              <a:ext cx="1519232" cy="131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3"/>
            <p:cNvPicPr>
              <a:picLocks noChangeAspect="1"/>
            </p:cNvPicPr>
            <p:nvPr/>
          </p:nvPicPr>
          <p:blipFill rotWithShape="1">
            <a:blip r:embed="rId4"/>
            <a:srcRect l="36997" t="54054" r="40602"/>
            <a:stretch/>
          </p:blipFill>
          <p:spPr bwMode="auto">
            <a:xfrm>
              <a:off x="478971" y="2842023"/>
              <a:ext cx="1447800" cy="153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3"/>
            <p:cNvPicPr>
              <a:picLocks noChangeAspect="1"/>
            </p:cNvPicPr>
            <p:nvPr/>
          </p:nvPicPr>
          <p:blipFill rotWithShape="1">
            <a:blip r:embed="rId4"/>
            <a:srcRect l="3394" t="54054" r="65803" b="5405"/>
            <a:stretch/>
          </p:blipFill>
          <p:spPr bwMode="auto">
            <a:xfrm>
              <a:off x="3491255" y="5010237"/>
              <a:ext cx="2057399"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3"/>
            <p:cNvPicPr>
              <a:picLocks noChangeAspect="1"/>
            </p:cNvPicPr>
            <p:nvPr/>
          </p:nvPicPr>
          <p:blipFill rotWithShape="1">
            <a:blip r:embed="rId4"/>
            <a:srcRect l="17395" t="2703" r="21001" b="67568"/>
            <a:stretch/>
          </p:blipFill>
          <p:spPr bwMode="auto">
            <a:xfrm>
              <a:off x="2386355" y="685800"/>
              <a:ext cx="426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838200" y="3673642"/>
            <a:ext cx="4846189" cy="2554545"/>
          </a:xfrm>
          <a:prstGeom prst="rect">
            <a:avLst/>
          </a:prstGeom>
          <a:noFill/>
        </p:spPr>
        <p:txBody>
          <a:bodyPr wrap="square" rtlCol="0">
            <a:spAutoFit/>
          </a:bodyPr>
          <a:lstStyle/>
          <a:p>
            <a:r>
              <a:rPr lang="en-US" sz="3200" dirty="0"/>
              <a:t>US DOT has recently funded a University </a:t>
            </a:r>
            <a:r>
              <a:rPr lang="en-US" sz="3200" dirty="0" smtClean="0"/>
              <a:t>Trans-</a:t>
            </a:r>
            <a:r>
              <a:rPr lang="en-US" sz="3200" dirty="0" err="1" smtClean="0"/>
              <a:t>portation</a:t>
            </a:r>
            <a:r>
              <a:rPr lang="en-US" sz="3200" dirty="0" smtClean="0"/>
              <a:t> </a:t>
            </a:r>
            <a:r>
              <a:rPr lang="en-US" sz="3200" dirty="0"/>
              <a:t>Center to embark on this quest in a systematic way over the next 5 </a:t>
            </a:r>
            <a:r>
              <a:rPr lang="en-US" sz="3200" dirty="0" smtClean="0"/>
              <a:t>years</a:t>
            </a:r>
            <a:endParaRPr lang="en-US" sz="3200" dirty="0"/>
          </a:p>
        </p:txBody>
      </p:sp>
      <p:sp>
        <p:nvSpPr>
          <p:cNvPr id="12" name="TextBox 11"/>
          <p:cNvSpPr txBox="1"/>
          <p:nvPr/>
        </p:nvSpPr>
        <p:spPr>
          <a:xfrm>
            <a:off x="4495800" y="6493042"/>
            <a:ext cx="4444550" cy="369332"/>
          </a:xfrm>
          <a:prstGeom prst="rect">
            <a:avLst/>
          </a:prstGeom>
          <a:noFill/>
        </p:spPr>
        <p:txBody>
          <a:bodyPr wrap="none" rtlCol="0">
            <a:spAutoFit/>
          </a:bodyPr>
          <a:lstStyle/>
          <a:p>
            <a:r>
              <a:rPr lang="en-US" b="1" dirty="0"/>
              <a:t>http://www.tomnet-utc.org</a:t>
            </a:r>
            <a:r>
              <a:rPr lang="en-US" dirty="0" smtClean="0"/>
              <a:t>/ (so far skeletal)</a:t>
            </a:r>
            <a:endParaRPr lang="en-US" dirty="0"/>
          </a:p>
        </p:txBody>
      </p:sp>
    </p:spTree>
    <p:extLst>
      <p:ext uri="{BB962C8B-B14F-4D97-AF65-F5344CB8AC3E}">
        <p14:creationId xmlns:p14="http://schemas.microsoft.com/office/powerpoint/2010/main" val="305653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685800"/>
            <a:ext cx="6838950" cy="766877"/>
          </a:xfrm>
        </p:spPr>
        <p:txBody>
          <a:bodyPr/>
          <a:lstStyle/>
          <a:p>
            <a:r>
              <a:rPr lang="en-US" b="1" dirty="0" smtClean="0">
                <a:effectLst/>
              </a:rPr>
              <a:t>Our challenge </a:t>
            </a:r>
            <a:r>
              <a:rPr lang="en-US" sz="2400" b="1" dirty="0" smtClean="0">
                <a:effectLst/>
              </a:rPr>
              <a:t>(2)</a:t>
            </a:r>
            <a:endParaRPr lang="en-US" sz="2400" dirty="0"/>
          </a:p>
        </p:txBody>
      </p:sp>
      <p:sp>
        <p:nvSpPr>
          <p:cNvPr id="3" name="Content Placeholder 2"/>
          <p:cNvSpPr>
            <a:spLocks noGrp="1"/>
          </p:cNvSpPr>
          <p:nvPr>
            <p:ph idx="1"/>
          </p:nvPr>
        </p:nvSpPr>
        <p:spPr>
          <a:xfrm>
            <a:off x="685800" y="1752600"/>
            <a:ext cx="7772400" cy="4572000"/>
          </a:xfrm>
        </p:spPr>
        <p:txBody>
          <a:bodyPr/>
          <a:lstStyle/>
          <a:p>
            <a:r>
              <a:rPr lang="en-US" dirty="0">
                <a:solidFill>
                  <a:schemeClr val="accent1">
                    <a:lumMod val="60000"/>
                    <a:lumOff val="40000"/>
                  </a:schemeClr>
                </a:solidFill>
                <a:effectLst/>
              </a:rPr>
              <a:t>C</a:t>
            </a:r>
            <a:r>
              <a:rPr lang="en-US" dirty="0" smtClean="0">
                <a:solidFill>
                  <a:schemeClr val="accent1">
                    <a:lumMod val="60000"/>
                    <a:lumOff val="40000"/>
                  </a:schemeClr>
                </a:solidFill>
                <a:effectLst/>
              </a:rPr>
              <a:t>an we incorporate </a:t>
            </a:r>
            <a:r>
              <a:rPr lang="en-US" dirty="0">
                <a:solidFill>
                  <a:schemeClr val="accent1">
                    <a:lumMod val="60000"/>
                    <a:lumOff val="40000"/>
                  </a:schemeClr>
                </a:solidFill>
                <a:effectLst/>
              </a:rPr>
              <a:t>into large-scale regional models</a:t>
            </a:r>
            <a:r>
              <a:rPr lang="en-US" dirty="0" smtClean="0">
                <a:solidFill>
                  <a:schemeClr val="accent1">
                    <a:lumMod val="60000"/>
                    <a:lumOff val="40000"/>
                  </a:schemeClr>
                </a:solidFill>
                <a:effectLst/>
              </a:rPr>
              <a:t> the valuable information carried by attitudes, </a:t>
            </a:r>
            <a:r>
              <a:rPr lang="en-US" i="1" dirty="0" smtClean="0">
                <a:solidFill>
                  <a:schemeClr val="accent1">
                    <a:lumMod val="60000"/>
                    <a:lumOff val="40000"/>
                  </a:schemeClr>
                </a:solidFill>
                <a:effectLst/>
              </a:rPr>
              <a:t>without</a:t>
            </a:r>
            <a:r>
              <a:rPr lang="en-US" dirty="0" smtClean="0">
                <a:solidFill>
                  <a:schemeClr val="accent1">
                    <a:lumMod val="60000"/>
                    <a:lumOff val="40000"/>
                  </a:schemeClr>
                </a:solidFill>
                <a:effectLst/>
              </a:rPr>
              <a:t> adding (many) new questions to travel/activity diary surveys?</a:t>
            </a:r>
          </a:p>
          <a:p>
            <a:r>
              <a:rPr lang="en-US" dirty="0" smtClean="0">
                <a:effectLst/>
              </a:rPr>
              <a:t>A couple of ideas:</a:t>
            </a:r>
          </a:p>
          <a:p>
            <a:pPr marL="971550" lvl="1" indent="-514350">
              <a:buFont typeface="+mj-lt"/>
              <a:buAutoNum type="arabicPeriod"/>
            </a:pPr>
            <a:r>
              <a:rPr lang="en-US" dirty="0" smtClean="0">
                <a:effectLst/>
              </a:rPr>
              <a:t>Use attitudes to “inform” coefficients in conventional models</a:t>
            </a:r>
          </a:p>
          <a:p>
            <a:pPr marL="971550" lvl="1" indent="-514350">
              <a:buFont typeface="+mj-lt"/>
              <a:buAutoNum type="arabicPeriod"/>
            </a:pPr>
            <a:r>
              <a:rPr lang="en-US" dirty="0" smtClean="0">
                <a:effectLst/>
              </a:rPr>
              <a:t>Impute attitudes into (travel) behavioral datasets</a:t>
            </a:r>
            <a:endParaRPr lang="en-US" dirty="0">
              <a:effectLst/>
            </a:endParaRPr>
          </a:p>
        </p:txBody>
      </p:sp>
    </p:spTree>
    <p:extLst>
      <p:ext uri="{BB962C8B-B14F-4D97-AF65-F5344CB8AC3E}">
        <p14:creationId xmlns:p14="http://schemas.microsoft.com/office/powerpoint/2010/main" val="28633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799" cy="1443985"/>
          </a:xfrm>
        </p:spPr>
        <p:txBody>
          <a:bodyPr/>
          <a:lstStyle/>
          <a:p>
            <a:r>
              <a:rPr lang="en-US" b="1" dirty="0" smtClean="0">
                <a:effectLst/>
              </a:rPr>
              <a:t>1.  Use attitudes to inform coefficients of typical variables</a:t>
            </a:r>
            <a:endParaRPr lang="en-US" b="1" dirty="0">
              <a:effectLst/>
            </a:endParaRPr>
          </a:p>
        </p:txBody>
      </p:sp>
      <p:sp>
        <p:nvSpPr>
          <p:cNvPr id="3" name="Content Placeholder 2"/>
          <p:cNvSpPr>
            <a:spLocks noGrp="1"/>
          </p:cNvSpPr>
          <p:nvPr>
            <p:ph idx="1"/>
          </p:nvPr>
        </p:nvSpPr>
        <p:spPr>
          <a:xfrm>
            <a:off x="594610" y="1905000"/>
            <a:ext cx="8001000" cy="4114800"/>
          </a:xfrm>
        </p:spPr>
        <p:txBody>
          <a:bodyPr/>
          <a:lstStyle/>
          <a:p>
            <a:r>
              <a:rPr lang="en-US" sz="2600" dirty="0" smtClean="0">
                <a:effectLst/>
              </a:rPr>
              <a:t>Falls under the research theme of transferability </a:t>
            </a:r>
            <a:r>
              <a:rPr lang="en-US" sz="2600" dirty="0">
                <a:effectLst/>
              </a:rPr>
              <a:t>of model </a:t>
            </a:r>
            <a:r>
              <a:rPr lang="en-US" sz="2600" dirty="0" smtClean="0">
                <a:effectLst/>
              </a:rPr>
              <a:t>parameters, which </a:t>
            </a:r>
            <a:r>
              <a:rPr lang="en-US" sz="2600" dirty="0">
                <a:effectLst/>
              </a:rPr>
              <a:t>has been extensively studied </a:t>
            </a:r>
            <a:r>
              <a:rPr lang="en-US" sz="2000" dirty="0">
                <a:effectLst/>
              </a:rPr>
              <a:t>(</a:t>
            </a:r>
            <a:r>
              <a:rPr lang="en-US" sz="2000" dirty="0" err="1">
                <a:effectLst/>
              </a:rPr>
              <a:t>Koppelman</a:t>
            </a:r>
            <a:r>
              <a:rPr lang="en-US" sz="2000" dirty="0">
                <a:effectLst/>
              </a:rPr>
              <a:t> &amp; Wilmot, 1982; Fox &amp; Hess, 2010)</a:t>
            </a:r>
          </a:p>
          <a:p>
            <a:pPr>
              <a:buSzPct val="95000"/>
            </a:pPr>
            <a:r>
              <a:rPr lang="en-US" sz="2000" dirty="0" smtClean="0">
                <a:solidFill>
                  <a:prstClr val="black"/>
                </a:solidFill>
                <a:effectLst/>
              </a:rPr>
              <a:t>Sanko </a:t>
            </a:r>
            <a:r>
              <a:rPr lang="en-US" sz="2000" dirty="0">
                <a:solidFill>
                  <a:prstClr val="black"/>
                </a:solidFill>
                <a:effectLst/>
              </a:rPr>
              <a:t>(2014) </a:t>
            </a:r>
            <a:r>
              <a:rPr lang="en-US" sz="2600" dirty="0">
                <a:solidFill>
                  <a:prstClr val="black"/>
                </a:solidFill>
                <a:effectLst/>
              </a:rPr>
              <a:t>used </a:t>
            </a:r>
            <a:r>
              <a:rPr lang="en-US" sz="2600" dirty="0" smtClean="0">
                <a:solidFill>
                  <a:prstClr val="black"/>
                </a:solidFill>
                <a:effectLst/>
              </a:rPr>
              <a:t>r</a:t>
            </a:r>
            <a:r>
              <a:rPr lang="en-US" sz="2600" dirty="0" smtClean="0">
                <a:effectLst/>
              </a:rPr>
              <a:t>epeated </a:t>
            </a:r>
            <a:r>
              <a:rPr lang="en-US" sz="2600" dirty="0">
                <a:effectLst/>
              </a:rPr>
              <a:t>cross-sectional data to model commute mode choice coefficients as a function of time </a:t>
            </a:r>
          </a:p>
          <a:p>
            <a:pPr>
              <a:buSzPct val="95000"/>
            </a:pPr>
            <a:r>
              <a:rPr lang="en-US" sz="2000" dirty="0" err="1">
                <a:effectLst/>
              </a:rPr>
              <a:t>Chingcuanco</a:t>
            </a:r>
            <a:r>
              <a:rPr lang="en-US" sz="2000" dirty="0">
                <a:effectLst/>
              </a:rPr>
              <a:t> &amp; Miller (2014) </a:t>
            </a:r>
            <a:r>
              <a:rPr lang="en-US" sz="2600" dirty="0">
                <a:effectLst/>
              </a:rPr>
              <a:t>regressed time-varying constant and scale parameters of MNL VO models against employment rate, gas prices, etc.</a:t>
            </a:r>
          </a:p>
          <a:p>
            <a:r>
              <a:rPr lang="en-US" sz="2600" dirty="0">
                <a:effectLst/>
              </a:rPr>
              <a:t>But to my knowledge, we haven’t yet used </a:t>
            </a:r>
            <a:r>
              <a:rPr lang="en-US" sz="2600" i="1" dirty="0">
                <a:effectLst/>
              </a:rPr>
              <a:t>attitudes</a:t>
            </a:r>
            <a:r>
              <a:rPr lang="en-US" sz="2600" dirty="0">
                <a:effectLst/>
              </a:rPr>
              <a:t> to model </a:t>
            </a:r>
            <a:r>
              <a:rPr lang="en-US" sz="2600" dirty="0" smtClean="0">
                <a:effectLst/>
              </a:rPr>
              <a:t>parameters of regional models </a:t>
            </a:r>
            <a:r>
              <a:rPr lang="en-US" sz="2000" dirty="0" smtClean="0">
                <a:effectLst/>
              </a:rPr>
              <a:t>(although see </a:t>
            </a:r>
            <a:r>
              <a:rPr lang="en-US" sz="2000" dirty="0" err="1" smtClean="0">
                <a:effectLst/>
              </a:rPr>
              <a:t>Ramezani</a:t>
            </a:r>
            <a:r>
              <a:rPr lang="en-US" sz="2000" dirty="0" smtClean="0">
                <a:effectLst/>
              </a:rPr>
              <a:t> et al. in press; </a:t>
            </a:r>
            <a:r>
              <a:rPr lang="en-US" sz="2000" dirty="0" err="1" smtClean="0">
                <a:effectLst/>
              </a:rPr>
              <a:t>Abou-Zeid</a:t>
            </a:r>
            <a:r>
              <a:rPr lang="en-US" sz="2000" dirty="0" smtClean="0">
                <a:effectLst/>
              </a:rPr>
              <a:t> et al. 2011)</a:t>
            </a:r>
            <a:endParaRPr lang="en-US" sz="2000" dirty="0">
              <a:effectLst/>
            </a:endParaRPr>
          </a:p>
        </p:txBody>
      </p:sp>
    </p:spTree>
    <p:extLst>
      <p:ext uri="{BB962C8B-B14F-4D97-AF65-F5344CB8AC3E}">
        <p14:creationId xmlns:p14="http://schemas.microsoft.com/office/powerpoint/2010/main" val="161872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36" y="573407"/>
            <a:ext cx="7924800" cy="798193"/>
          </a:xfrm>
        </p:spPr>
        <p:txBody>
          <a:bodyPr/>
          <a:lstStyle/>
          <a:p>
            <a:r>
              <a:rPr lang="en-US" b="1" dirty="0" smtClean="0">
                <a:effectLst/>
              </a:rPr>
              <a:t>An example: AV impacts on </a:t>
            </a:r>
            <a:r>
              <a:rPr lang="en-US" b="1" dirty="0" smtClean="0">
                <a:effectLst/>
                <a:sym typeface="Symbol" panose="05050102010706020507" pitchFamily="18" charset="2"/>
              </a:rPr>
              <a:t></a:t>
            </a:r>
            <a:r>
              <a:rPr lang="en-US" b="1" baseline="-25000" dirty="0" smtClean="0">
                <a:effectLst/>
                <a:sym typeface="Symbol" panose="05050102010706020507" pitchFamily="18" charset="2"/>
              </a:rPr>
              <a:t>TT</a:t>
            </a:r>
            <a:endParaRPr lang="en-US" b="1" dirty="0">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600200"/>
                <a:ext cx="8001000" cy="4114800"/>
              </a:xfrm>
            </p:spPr>
            <p:txBody>
              <a:bodyPr/>
              <a:lstStyle/>
              <a:p>
                <a:r>
                  <a:rPr lang="en-US" dirty="0" smtClean="0">
                    <a:effectLst/>
                  </a:rPr>
                  <a:t>For a dataset containing attitudes, model</a:t>
                </a:r>
                <a:endParaRPr lang="en-US" b="0" dirty="0" smtClean="0">
                  <a:effectLst/>
                </a:endParaRPr>
              </a:p>
              <a:p>
                <a:pPr marL="0" indent="0" algn="ctr">
                  <a:buNone/>
                </a:pPr>
                <a14:m>
                  <m:oMath xmlns:m="http://schemas.openxmlformats.org/officeDocument/2006/math">
                    <m:r>
                      <a:rPr lang="en-US" sz="2800" b="0" i="1" smtClean="0">
                        <a:effectLst/>
                        <a:latin typeface="Cambria Math" panose="02040503050406030204" pitchFamily="18" charset="0"/>
                      </a:rPr>
                      <m:t>𝑉</m:t>
                    </m:r>
                    <m:r>
                      <a:rPr lang="en-US" sz="2800">
                        <a:effectLst/>
                        <a:latin typeface="Cambria Math" panose="02040503050406030204" pitchFamily="18" charset="0"/>
                      </a:rPr>
                      <m:t>=</m:t>
                    </m:r>
                    <m:sSub>
                      <m:sSubPr>
                        <m:ctrlPr>
                          <a:rPr lang="en-US" sz="2800" i="1">
                            <a:effectLst/>
                            <a:latin typeface="Cambria Math" panose="02040503050406030204" pitchFamily="18" charset="0"/>
                          </a:rPr>
                        </m:ctrlPr>
                      </m:sSubPr>
                      <m:e>
                        <m:sSub>
                          <m:sSubPr>
                            <m:ctrlPr>
                              <a:rPr lang="en-US" sz="2800" i="1">
                                <a:effectLst/>
                                <a:latin typeface="Cambria Math" panose="02040503050406030204" pitchFamily="18" charset="0"/>
                              </a:rPr>
                            </m:ctrlPr>
                          </m:sSubPr>
                          <m:e>
                            <m:r>
                              <a:rPr lang="en-US" sz="2800" i="1">
                                <a:effectLst/>
                                <a:latin typeface="Cambria Math" panose="02040503050406030204" pitchFamily="18" charset="0"/>
                              </a:rPr>
                              <m:t>𝛽</m:t>
                            </m:r>
                          </m:e>
                          <m:sub>
                            <m:r>
                              <a:rPr lang="en-US" sz="2800" i="1">
                                <a:effectLst/>
                                <a:latin typeface="Cambria Math" panose="02040503050406030204" pitchFamily="18" charset="0"/>
                              </a:rPr>
                              <m:t>0</m:t>
                            </m:r>
                          </m:sub>
                        </m:sSub>
                        <m:r>
                          <a:rPr lang="en-US" sz="2800" i="1">
                            <a:effectLst/>
                            <a:latin typeface="Cambria Math" panose="02040503050406030204" pitchFamily="18" charset="0"/>
                          </a:rPr>
                          <m:t>+</m:t>
                        </m:r>
                        <m:r>
                          <a:rPr lang="en-US" sz="2800" i="1">
                            <a:effectLst/>
                            <a:latin typeface="Cambria Math" panose="02040503050406030204" pitchFamily="18" charset="0"/>
                          </a:rPr>
                          <m:t>𝛽</m:t>
                        </m:r>
                      </m:e>
                      <m:sub>
                        <m:r>
                          <a:rPr lang="en-US" sz="2800" i="1">
                            <a:effectLst/>
                            <a:latin typeface="Cambria Math" panose="02040503050406030204" pitchFamily="18" charset="0"/>
                          </a:rPr>
                          <m:t>𝑇𝑇</m:t>
                        </m:r>
                      </m:sub>
                    </m:sSub>
                    <m:r>
                      <a:rPr lang="en-US" sz="2800" i="1">
                        <a:effectLst/>
                        <a:latin typeface="Cambria Math" panose="02040503050406030204" pitchFamily="18" charset="0"/>
                      </a:rPr>
                      <m:t>𝑇𝑇</m:t>
                    </m:r>
                    <m:r>
                      <a:rPr lang="en-US" sz="2800">
                        <a:effectLst/>
                        <a:latin typeface="Cambria Math" panose="02040503050406030204" pitchFamily="18" charset="0"/>
                      </a:rPr>
                      <m:t>+</m:t>
                    </m:r>
                    <m:sSub>
                      <m:sSubPr>
                        <m:ctrlPr>
                          <a:rPr lang="en-US" sz="2800" i="1">
                            <a:effectLst/>
                            <a:latin typeface="Cambria Math" panose="02040503050406030204" pitchFamily="18" charset="0"/>
                          </a:rPr>
                        </m:ctrlPr>
                      </m:sSubPr>
                      <m:e>
                        <m:r>
                          <a:rPr lang="en-US" sz="2800" i="1">
                            <a:effectLst/>
                            <a:latin typeface="Cambria Math" panose="02040503050406030204" pitchFamily="18" charset="0"/>
                          </a:rPr>
                          <m:t>𝛽</m:t>
                        </m:r>
                      </m:e>
                      <m:sub>
                        <m:r>
                          <a:rPr lang="en-US" sz="2800" i="1">
                            <a:effectLst/>
                            <a:latin typeface="Cambria Math" panose="02040503050406030204" pitchFamily="18" charset="0"/>
                          </a:rPr>
                          <m:t>𝑇𝐶</m:t>
                        </m:r>
                      </m:sub>
                    </m:sSub>
                    <m:r>
                      <a:rPr lang="en-US" sz="2800" i="1">
                        <a:effectLst/>
                        <a:latin typeface="Cambria Math" panose="02040503050406030204" pitchFamily="18" charset="0"/>
                      </a:rPr>
                      <m:t>𝑇𝐶</m:t>
                    </m:r>
                    <m:r>
                      <a:rPr lang="en-US" sz="2800">
                        <a:effectLst/>
                        <a:latin typeface="Cambria Math" panose="02040503050406030204" pitchFamily="18" charset="0"/>
                      </a:rPr>
                      <m:t>+</m:t>
                    </m:r>
                    <m:nary>
                      <m:naryPr>
                        <m:chr m:val="∑"/>
                        <m:limLoc m:val="undOvr"/>
                        <m:ctrlPr>
                          <a:rPr lang="en-US" sz="2800" i="1">
                            <a:effectLst/>
                            <a:latin typeface="Cambria Math" panose="02040503050406030204" pitchFamily="18" charset="0"/>
                          </a:rPr>
                        </m:ctrlPr>
                      </m:naryPr>
                      <m:sub>
                        <m:r>
                          <a:rPr lang="en-US" sz="2800" i="1">
                            <a:effectLst/>
                            <a:latin typeface="Cambria Math" panose="02040503050406030204" pitchFamily="18" charset="0"/>
                          </a:rPr>
                          <m:t>𝑘</m:t>
                        </m:r>
                        <m:r>
                          <a:rPr lang="en-US" sz="2800">
                            <a:effectLst/>
                            <a:latin typeface="Cambria Math" panose="02040503050406030204" pitchFamily="18" charset="0"/>
                          </a:rPr>
                          <m:t>=1</m:t>
                        </m:r>
                      </m:sub>
                      <m:sup>
                        <m:r>
                          <a:rPr lang="en-US" sz="2800" i="1">
                            <a:effectLst/>
                            <a:latin typeface="Cambria Math" panose="02040503050406030204" pitchFamily="18" charset="0"/>
                          </a:rPr>
                          <m:t>𝐾</m:t>
                        </m:r>
                      </m:sup>
                      <m:e>
                        <m:sSub>
                          <m:sSubPr>
                            <m:ctrlPr>
                              <a:rPr lang="en-US" sz="2800" i="1">
                                <a:effectLst/>
                                <a:latin typeface="Cambria Math" panose="02040503050406030204" pitchFamily="18" charset="0"/>
                              </a:rPr>
                            </m:ctrlPr>
                          </m:sSubPr>
                          <m:e>
                            <m:r>
                              <a:rPr lang="en-US" sz="2800" i="1">
                                <a:effectLst/>
                                <a:latin typeface="Cambria Math" panose="02040503050406030204" pitchFamily="18" charset="0"/>
                              </a:rPr>
                              <m:t>𝛽</m:t>
                            </m:r>
                          </m:e>
                          <m:sub>
                            <m:r>
                              <a:rPr lang="en-US" sz="2800" i="1">
                                <a:effectLst/>
                                <a:latin typeface="Cambria Math" panose="02040503050406030204" pitchFamily="18" charset="0"/>
                              </a:rPr>
                              <m:t>𝑘</m:t>
                            </m:r>
                          </m:sub>
                        </m:sSub>
                        <m:sSub>
                          <m:sSubPr>
                            <m:ctrlPr>
                              <a:rPr lang="en-US" sz="2800" i="1">
                                <a:effectLst/>
                                <a:latin typeface="Cambria Math" panose="02040503050406030204" pitchFamily="18" charset="0"/>
                              </a:rPr>
                            </m:ctrlPr>
                          </m:sSubPr>
                          <m:e>
                            <m:r>
                              <a:rPr lang="en-US" sz="2800" i="1">
                                <a:effectLst/>
                                <a:latin typeface="Cambria Math" panose="02040503050406030204" pitchFamily="18" charset="0"/>
                              </a:rPr>
                              <m:t>𝑣𝑎𝑟</m:t>
                            </m:r>
                          </m:e>
                          <m:sub>
                            <m:r>
                              <a:rPr lang="en-US" sz="2800" i="1">
                                <a:effectLst/>
                                <a:latin typeface="Cambria Math" panose="02040503050406030204" pitchFamily="18" charset="0"/>
                              </a:rPr>
                              <m:t>𝑘</m:t>
                            </m:r>
                          </m:sub>
                        </m:sSub>
                      </m:e>
                    </m:nary>
                  </m:oMath>
                </a14:m>
                <a:r>
                  <a:rPr lang="en-US" sz="2800" dirty="0" smtClean="0">
                    <a:effectLst/>
                  </a:rPr>
                  <a:t> ,</a:t>
                </a:r>
              </a:p>
              <a:p>
                <a:r>
                  <a:rPr lang="en-US" dirty="0" smtClean="0">
                    <a:effectLst/>
                  </a:rPr>
                  <a:t>where</a:t>
                </a:r>
              </a:p>
              <a:p>
                <a:pPr marL="0" indent="0">
                  <a:buNone/>
                </a:pPr>
                <a14:m>
                  <m:oMath xmlns:m="http://schemas.openxmlformats.org/officeDocument/2006/math">
                    <m:sSub>
                      <m:sSubPr>
                        <m:ctrlPr>
                          <a:rPr lang="en-US" sz="2600" i="1" smtClean="0">
                            <a:effectLst/>
                            <a:latin typeface="Cambria Math" panose="02040503050406030204" pitchFamily="18" charset="0"/>
                          </a:rPr>
                        </m:ctrlPr>
                      </m:sSubPr>
                      <m:e>
                        <m:r>
                          <a:rPr lang="en-US" sz="2600" i="1">
                            <a:effectLst/>
                            <a:latin typeface="Cambria Math" panose="02040503050406030204" pitchFamily="18" charset="0"/>
                          </a:rPr>
                          <m:t>𝛽</m:t>
                        </m:r>
                      </m:e>
                      <m:sub>
                        <m:r>
                          <a:rPr lang="en-US" sz="2600" i="1">
                            <a:effectLst/>
                            <a:latin typeface="Cambria Math" panose="02040503050406030204" pitchFamily="18" charset="0"/>
                          </a:rPr>
                          <m:t>𝑇𝑇</m:t>
                        </m:r>
                      </m:sub>
                    </m:sSub>
                    <m:r>
                      <a:rPr lang="en-US" sz="2600">
                        <a:effectLst/>
                        <a:latin typeface="Cambria Math" panose="02040503050406030204" pitchFamily="18" charset="0"/>
                      </a:rPr>
                      <m:t>=</m:t>
                    </m:r>
                    <m:sSub>
                      <m:sSubPr>
                        <m:ctrlPr>
                          <a:rPr lang="en-US" sz="2600" i="1">
                            <a:effectLst/>
                            <a:latin typeface="Cambria Math" panose="02040503050406030204" pitchFamily="18" charset="0"/>
                          </a:rPr>
                        </m:ctrlPr>
                      </m:sSubPr>
                      <m:e>
                        <m:r>
                          <a:rPr lang="en-US" sz="2600" i="1">
                            <a:effectLst/>
                            <a:latin typeface="Cambria Math" panose="02040503050406030204" pitchFamily="18" charset="0"/>
                          </a:rPr>
                          <m:t>𝛾</m:t>
                        </m:r>
                      </m:e>
                      <m:sub>
                        <m:r>
                          <a:rPr lang="en-US" sz="2600">
                            <a:effectLst/>
                            <a:latin typeface="Cambria Math" panose="02040503050406030204" pitchFamily="18" charset="0"/>
                          </a:rPr>
                          <m:t>0</m:t>
                        </m:r>
                      </m:sub>
                    </m:sSub>
                    <m:r>
                      <a:rPr lang="en-US" sz="2600">
                        <a:effectLst/>
                        <a:latin typeface="Cambria Math" panose="02040503050406030204" pitchFamily="18" charset="0"/>
                      </a:rPr>
                      <m:t>+</m:t>
                    </m:r>
                    <m:nary>
                      <m:naryPr>
                        <m:chr m:val="∑"/>
                        <m:limLoc m:val="undOvr"/>
                        <m:ctrlPr>
                          <a:rPr lang="en-US" sz="2600" i="1">
                            <a:effectLst/>
                            <a:latin typeface="Cambria Math" panose="02040503050406030204" pitchFamily="18" charset="0"/>
                          </a:rPr>
                        </m:ctrlPr>
                      </m:naryPr>
                      <m:sub>
                        <m:r>
                          <a:rPr lang="en-US" sz="2600" i="1">
                            <a:effectLst/>
                            <a:latin typeface="Cambria Math" panose="02040503050406030204" pitchFamily="18" charset="0"/>
                          </a:rPr>
                          <m:t>𝑧</m:t>
                        </m:r>
                        <m:r>
                          <a:rPr lang="en-US" sz="2600">
                            <a:effectLst/>
                            <a:latin typeface="Cambria Math" panose="02040503050406030204" pitchFamily="18" charset="0"/>
                          </a:rPr>
                          <m:t>=1</m:t>
                        </m:r>
                      </m:sub>
                      <m:sup>
                        <m:r>
                          <a:rPr lang="en-US" sz="2600" i="1">
                            <a:effectLst/>
                            <a:latin typeface="Cambria Math" panose="02040503050406030204" pitchFamily="18" charset="0"/>
                          </a:rPr>
                          <m:t>𝑍</m:t>
                        </m:r>
                      </m:sup>
                      <m:e>
                        <m:sSub>
                          <m:sSubPr>
                            <m:ctrlPr>
                              <a:rPr lang="en-US" sz="2600" i="1">
                                <a:effectLst/>
                                <a:latin typeface="Cambria Math" panose="02040503050406030204" pitchFamily="18" charset="0"/>
                              </a:rPr>
                            </m:ctrlPr>
                          </m:sSubPr>
                          <m:e>
                            <m:r>
                              <a:rPr lang="en-US" sz="2600" i="1">
                                <a:effectLst/>
                                <a:latin typeface="Cambria Math" panose="02040503050406030204" pitchFamily="18" charset="0"/>
                              </a:rPr>
                              <m:t>𝛾</m:t>
                            </m:r>
                          </m:e>
                          <m:sub>
                            <m:r>
                              <a:rPr lang="en-US" sz="2600" i="1">
                                <a:effectLst/>
                                <a:latin typeface="Cambria Math" panose="02040503050406030204" pitchFamily="18" charset="0"/>
                              </a:rPr>
                              <m:t>𝑧</m:t>
                            </m:r>
                          </m:sub>
                        </m:sSub>
                        <m:sSub>
                          <m:sSubPr>
                            <m:ctrlPr>
                              <a:rPr lang="en-US" sz="2600" i="1">
                                <a:effectLst/>
                                <a:latin typeface="Cambria Math" panose="02040503050406030204" pitchFamily="18" charset="0"/>
                              </a:rPr>
                            </m:ctrlPr>
                          </m:sSubPr>
                          <m:e>
                            <m:r>
                              <a:rPr lang="en-US" sz="2600" i="1">
                                <a:effectLst/>
                                <a:latin typeface="Cambria Math" panose="02040503050406030204" pitchFamily="18" charset="0"/>
                              </a:rPr>
                              <m:t>𝑠𝑜𝑐</m:t>
                            </m:r>
                          </m:e>
                          <m:sub>
                            <m:r>
                              <a:rPr lang="en-US" sz="2600" i="1">
                                <a:effectLst/>
                                <a:latin typeface="Cambria Math" panose="02040503050406030204" pitchFamily="18" charset="0"/>
                              </a:rPr>
                              <m:t>𝑧</m:t>
                            </m:r>
                          </m:sub>
                        </m:sSub>
                      </m:e>
                    </m:nary>
                    <m:r>
                      <a:rPr lang="en-US" sz="2600">
                        <a:effectLst/>
                        <a:latin typeface="Cambria Math" panose="02040503050406030204" pitchFamily="18" charset="0"/>
                      </a:rPr>
                      <m:t>+</m:t>
                    </m:r>
                    <m:nary>
                      <m:naryPr>
                        <m:chr m:val="∑"/>
                        <m:limLoc m:val="undOvr"/>
                        <m:ctrlPr>
                          <a:rPr lang="en-US" sz="2600" i="1">
                            <a:effectLst/>
                            <a:latin typeface="Cambria Math" panose="02040503050406030204" pitchFamily="18" charset="0"/>
                          </a:rPr>
                        </m:ctrlPr>
                      </m:naryPr>
                      <m:sub>
                        <m:r>
                          <a:rPr lang="en-US" sz="2600" i="1">
                            <a:effectLst/>
                            <a:latin typeface="Cambria Math" panose="02040503050406030204" pitchFamily="18" charset="0"/>
                          </a:rPr>
                          <m:t>𝑡</m:t>
                        </m:r>
                        <m:r>
                          <a:rPr lang="en-US" sz="2600">
                            <a:effectLst/>
                            <a:latin typeface="Cambria Math" panose="02040503050406030204" pitchFamily="18" charset="0"/>
                          </a:rPr>
                          <m:t>=1</m:t>
                        </m:r>
                      </m:sub>
                      <m:sup>
                        <m:r>
                          <a:rPr lang="en-US" sz="2600" i="1">
                            <a:effectLst/>
                            <a:latin typeface="Cambria Math" panose="02040503050406030204" pitchFamily="18" charset="0"/>
                          </a:rPr>
                          <m:t>𝑇</m:t>
                        </m:r>
                      </m:sup>
                      <m:e>
                        <m:sSub>
                          <m:sSubPr>
                            <m:ctrlPr>
                              <a:rPr lang="en-US" sz="2600" i="1">
                                <a:effectLst/>
                                <a:latin typeface="Cambria Math" panose="02040503050406030204" pitchFamily="18" charset="0"/>
                              </a:rPr>
                            </m:ctrlPr>
                          </m:sSubPr>
                          <m:e>
                            <m:r>
                              <a:rPr lang="en-US" sz="2600" i="1">
                                <a:effectLst/>
                                <a:latin typeface="Cambria Math" panose="02040503050406030204" pitchFamily="18" charset="0"/>
                              </a:rPr>
                              <m:t>𝛾</m:t>
                            </m:r>
                          </m:e>
                          <m:sub>
                            <m:r>
                              <a:rPr lang="en-US" sz="2600" i="1">
                                <a:effectLst/>
                                <a:latin typeface="Cambria Math" panose="02040503050406030204" pitchFamily="18" charset="0"/>
                              </a:rPr>
                              <m:t>𝑡</m:t>
                            </m:r>
                          </m:sub>
                        </m:sSub>
                        <m:sSub>
                          <m:sSubPr>
                            <m:ctrlPr>
                              <a:rPr lang="en-US" sz="2600" i="1">
                                <a:effectLst/>
                                <a:latin typeface="Cambria Math" panose="02040503050406030204" pitchFamily="18" charset="0"/>
                              </a:rPr>
                            </m:ctrlPr>
                          </m:sSubPr>
                          <m:e>
                            <m:r>
                              <a:rPr lang="en-US" sz="2600" i="1">
                                <a:effectLst/>
                                <a:latin typeface="Cambria Math" panose="02040503050406030204" pitchFamily="18" charset="0"/>
                              </a:rPr>
                              <m:t>𝑎𝑡𝑡</m:t>
                            </m:r>
                          </m:e>
                          <m:sub>
                            <m:r>
                              <a:rPr lang="en-US" sz="2600" i="1">
                                <a:effectLst/>
                                <a:latin typeface="Cambria Math" panose="02040503050406030204" pitchFamily="18" charset="0"/>
                              </a:rPr>
                              <m:t>𝑡</m:t>
                            </m:r>
                          </m:sub>
                        </m:sSub>
                      </m:e>
                    </m:nary>
                    <m:r>
                      <a:rPr lang="en-US" sz="2600">
                        <a:effectLst/>
                        <a:latin typeface="Cambria Math" panose="02040503050406030204" pitchFamily="18" charset="0"/>
                      </a:rPr>
                      <m:t>+ </m:t>
                    </m:r>
                    <m:nary>
                      <m:naryPr>
                        <m:chr m:val="∑"/>
                        <m:limLoc m:val="undOvr"/>
                        <m:ctrlPr>
                          <a:rPr lang="en-US" sz="2600" i="1">
                            <a:effectLst/>
                            <a:latin typeface="Cambria Math" panose="02040503050406030204" pitchFamily="18" charset="0"/>
                          </a:rPr>
                        </m:ctrlPr>
                      </m:naryPr>
                      <m:sub>
                        <m:r>
                          <a:rPr lang="en-US" sz="2600" i="1">
                            <a:effectLst/>
                            <a:latin typeface="Cambria Math" panose="02040503050406030204" pitchFamily="18" charset="0"/>
                          </a:rPr>
                          <m:t>𝑚</m:t>
                        </m:r>
                        <m:r>
                          <a:rPr lang="en-US" sz="2600">
                            <a:effectLst/>
                            <a:latin typeface="Cambria Math" panose="02040503050406030204" pitchFamily="18" charset="0"/>
                          </a:rPr>
                          <m:t>=1</m:t>
                        </m:r>
                      </m:sub>
                      <m:sup>
                        <m:r>
                          <a:rPr lang="en-US" sz="2600" i="1">
                            <a:effectLst/>
                            <a:latin typeface="Cambria Math" panose="02040503050406030204" pitchFamily="18" charset="0"/>
                          </a:rPr>
                          <m:t>𝑀</m:t>
                        </m:r>
                      </m:sup>
                      <m:e>
                        <m:sSub>
                          <m:sSubPr>
                            <m:ctrlPr>
                              <a:rPr lang="en-US" sz="2600" i="1">
                                <a:effectLst/>
                                <a:latin typeface="Cambria Math" panose="02040503050406030204" pitchFamily="18" charset="0"/>
                              </a:rPr>
                            </m:ctrlPr>
                          </m:sSubPr>
                          <m:e>
                            <m:r>
                              <a:rPr lang="en-US" sz="2600" i="1">
                                <a:effectLst/>
                                <a:latin typeface="Cambria Math" panose="02040503050406030204" pitchFamily="18" charset="0"/>
                              </a:rPr>
                              <m:t>𝛾</m:t>
                            </m:r>
                          </m:e>
                          <m:sub>
                            <m:r>
                              <a:rPr lang="en-US" sz="2600" i="1">
                                <a:effectLst/>
                                <a:latin typeface="Cambria Math" panose="02040503050406030204" pitchFamily="18" charset="0"/>
                              </a:rPr>
                              <m:t>𝑚</m:t>
                            </m:r>
                          </m:sub>
                        </m:sSub>
                        <m:sSub>
                          <m:sSubPr>
                            <m:ctrlPr>
                              <a:rPr lang="en-US" sz="2600" i="1">
                                <a:effectLst/>
                                <a:latin typeface="Cambria Math" panose="02040503050406030204" pitchFamily="18" charset="0"/>
                              </a:rPr>
                            </m:ctrlPr>
                          </m:sSubPr>
                          <m:e>
                            <m:r>
                              <a:rPr lang="en-US" sz="2600" i="1">
                                <a:effectLst/>
                                <a:latin typeface="Cambria Math" panose="02040503050406030204" pitchFamily="18" charset="0"/>
                              </a:rPr>
                              <m:t>𝑀𝑇</m:t>
                            </m:r>
                          </m:e>
                          <m:sub>
                            <m:r>
                              <a:rPr lang="en-US" sz="2600" i="1">
                                <a:effectLst/>
                                <a:latin typeface="Cambria Math" panose="02040503050406030204" pitchFamily="18" charset="0"/>
                              </a:rPr>
                              <m:t>𝑚</m:t>
                            </m:r>
                          </m:sub>
                        </m:sSub>
                      </m:e>
                    </m:nary>
                  </m:oMath>
                </a14:m>
                <a:r>
                  <a:rPr lang="en-US" sz="2600" dirty="0" smtClean="0">
                    <a:effectLst/>
                  </a:rPr>
                  <a:t>.</a:t>
                </a:r>
              </a:p>
              <a:p>
                <a:pPr marL="0" indent="0">
                  <a:buNone/>
                </a:pPr>
                <a:endParaRPr lang="en-US"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600200"/>
                <a:ext cx="8001000" cy="4114800"/>
              </a:xfrm>
              <a:blipFill>
                <a:blip r:embed="rId2"/>
                <a:stretch>
                  <a:fillRect l="-838" t="-2222"/>
                </a:stretch>
              </a:blipFill>
            </p:spPr>
            <p:txBody>
              <a:bodyPr/>
              <a:lstStyle/>
              <a:p>
                <a:r>
                  <a:rPr lang="en-US">
                    <a:noFill/>
                  </a:rPr>
                  <a:t> </a:t>
                </a:r>
              </a:p>
            </p:txBody>
          </p:sp>
        </mc:Fallback>
      </mc:AlternateContent>
      <p:pic>
        <p:nvPicPr>
          <p:cNvPr id="4" name="Picture 3"/>
          <p:cNvPicPr/>
          <p:nvPr/>
        </p:nvPicPr>
        <p:blipFill rotWithShape="1">
          <a:blip r:embed="rId3">
            <a:extLst>
              <a:ext uri="{28A0092B-C50C-407E-A947-70E740481C1C}">
                <a14:useLocalDpi xmlns:a14="http://schemas.microsoft.com/office/drawing/2010/main" val="0"/>
              </a:ext>
            </a:extLst>
          </a:blip>
          <a:srcRect l="15728" t="14454" r="6369" b="36268"/>
          <a:stretch/>
        </p:blipFill>
        <p:spPr bwMode="auto">
          <a:xfrm>
            <a:off x="1066800" y="3886200"/>
            <a:ext cx="7219336" cy="266700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346448" y="6553200"/>
            <a:ext cx="3539752" cy="338554"/>
          </a:xfrm>
          <a:prstGeom prst="rect">
            <a:avLst/>
          </a:prstGeom>
          <a:noFill/>
        </p:spPr>
        <p:txBody>
          <a:bodyPr wrap="none" rtlCol="0">
            <a:spAutoFit/>
          </a:bodyPr>
          <a:lstStyle/>
          <a:p>
            <a:r>
              <a:rPr lang="en-US" sz="1600" dirty="0" err="1" smtClean="0"/>
              <a:t>Malokin</a:t>
            </a:r>
            <a:r>
              <a:rPr lang="en-US" sz="1600" dirty="0" smtClean="0"/>
              <a:t> et al. (under review; in process)</a:t>
            </a:r>
            <a:endParaRPr lang="en-US" sz="1600" dirty="0"/>
          </a:p>
        </p:txBody>
      </p:sp>
      <p:sp>
        <p:nvSpPr>
          <p:cNvPr id="6" name="TextBox 5"/>
          <p:cNvSpPr txBox="1"/>
          <p:nvPr/>
        </p:nvSpPr>
        <p:spPr>
          <a:xfrm>
            <a:off x="4755172" y="76200"/>
            <a:ext cx="4007828" cy="369332"/>
          </a:xfrm>
          <a:prstGeom prst="rect">
            <a:avLst/>
          </a:prstGeom>
          <a:noFill/>
        </p:spPr>
        <p:txBody>
          <a:bodyPr wrap="none" rtlCol="0">
            <a:spAutoFit/>
          </a:bodyPr>
          <a:lstStyle/>
          <a:p>
            <a:r>
              <a:rPr lang="en-US" dirty="0" smtClean="0"/>
              <a:t>AV:  autonomous vehicle; TT: travel time</a:t>
            </a:r>
            <a:endParaRPr lang="en-US" dirty="0"/>
          </a:p>
        </p:txBody>
      </p:sp>
    </p:spTree>
    <p:extLst>
      <p:ext uri="{BB962C8B-B14F-4D97-AF65-F5344CB8AC3E}">
        <p14:creationId xmlns:p14="http://schemas.microsoft.com/office/powerpoint/2010/main" val="176825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36" y="685800"/>
            <a:ext cx="7924800" cy="766877"/>
          </a:xfrm>
        </p:spPr>
        <p:txBody>
          <a:bodyPr/>
          <a:lstStyle/>
          <a:p>
            <a:r>
              <a:rPr lang="en-US" b="1" dirty="0" smtClean="0">
                <a:effectLst/>
              </a:rPr>
              <a:t>Ex: AV impacts on </a:t>
            </a:r>
            <a:r>
              <a:rPr lang="en-US" b="1" dirty="0" smtClean="0">
                <a:effectLst/>
                <a:sym typeface="Symbol" panose="05050102010706020507" pitchFamily="18" charset="2"/>
              </a:rPr>
              <a:t></a:t>
            </a:r>
            <a:r>
              <a:rPr lang="en-US" b="1" baseline="-25000" dirty="0" smtClean="0">
                <a:effectLst/>
                <a:sym typeface="Symbol" panose="05050102010706020507" pitchFamily="18" charset="2"/>
              </a:rPr>
              <a:t>TT </a:t>
            </a:r>
            <a:r>
              <a:rPr lang="en-US" sz="2400" b="1" dirty="0" smtClean="0">
                <a:effectLst/>
                <a:sym typeface="Symbol" panose="05050102010706020507" pitchFamily="18" charset="2"/>
              </a:rPr>
              <a:t>(2)</a:t>
            </a:r>
            <a:endParaRPr lang="en-US" sz="2400" b="1" dirty="0">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05800" cy="4724400"/>
              </a:xfrm>
            </p:spPr>
            <p:txBody>
              <a:bodyPr/>
              <a:lstStyle/>
              <a:p>
                <a:r>
                  <a:rPr lang="en-US" dirty="0" smtClean="0">
                    <a:effectLst/>
                  </a:rPr>
                  <a:t>Once all parameters are estimated, we can, e.g., </a:t>
                </a:r>
              </a:p>
              <a:p>
                <a:pPr lvl="1"/>
                <a:r>
                  <a:rPr lang="en-US" sz="2600" dirty="0">
                    <a:effectLst/>
                  </a:rPr>
                  <a:t>compute </a:t>
                </a:r>
                <a14:m>
                  <m:oMath xmlns:m="http://schemas.openxmlformats.org/officeDocument/2006/math">
                    <m:sSub>
                      <m:sSubPr>
                        <m:ctrlPr>
                          <a:rPr lang="en-US" sz="2600" i="1">
                            <a:effectLst/>
                            <a:latin typeface="Cambria Math" panose="02040503050406030204" pitchFamily="18" charset="0"/>
                          </a:rPr>
                        </m:ctrlPr>
                      </m:sSubPr>
                      <m:e>
                        <m:r>
                          <a:rPr lang="en-US" sz="2600" i="1">
                            <a:effectLst/>
                            <a:latin typeface="Cambria Math" panose="02040503050406030204" pitchFamily="18" charset="0"/>
                          </a:rPr>
                          <m:t>𝛽</m:t>
                        </m:r>
                      </m:e>
                      <m:sub>
                        <m:r>
                          <a:rPr lang="en-US" sz="2600" i="1">
                            <a:effectLst/>
                            <a:latin typeface="Cambria Math" panose="02040503050406030204" pitchFamily="18" charset="0"/>
                          </a:rPr>
                          <m:t>𝑇𝑇</m:t>
                        </m:r>
                      </m:sub>
                    </m:sSub>
                  </m:oMath>
                </a14:m>
                <a:r>
                  <a:rPr lang="en-US" sz="2600" dirty="0">
                    <a:effectLst/>
                  </a:rPr>
                  <a:t> for everyone in the </a:t>
                </a:r>
                <a:r>
                  <a:rPr lang="en-US" sz="2600" dirty="0" smtClean="0">
                    <a:effectLst/>
                  </a:rPr>
                  <a:t>sample</a:t>
                </a:r>
              </a:p>
              <a:p>
                <a:pPr lvl="1"/>
                <a:r>
                  <a:rPr lang="en-US" sz="2600" dirty="0" smtClean="0">
                    <a:effectLst/>
                  </a:rPr>
                  <a:t>examine </a:t>
                </a:r>
                <a:r>
                  <a:rPr lang="en-US" sz="2600" dirty="0">
                    <a:effectLst/>
                  </a:rPr>
                  <a:t>the (weighted) </a:t>
                </a:r>
                <a:r>
                  <a:rPr lang="en-US" sz="2600" dirty="0" smtClean="0">
                    <a:effectLst/>
                  </a:rPr>
                  <a:t>distribution of </a:t>
                </a:r>
                <a14:m>
                  <m:oMath xmlns:m="http://schemas.openxmlformats.org/officeDocument/2006/math">
                    <m:sSub>
                      <m:sSubPr>
                        <m:ctrlPr>
                          <a:rPr lang="en-US" sz="2600" i="1">
                            <a:effectLst/>
                            <a:latin typeface="Cambria Math" panose="02040503050406030204" pitchFamily="18" charset="0"/>
                          </a:rPr>
                        </m:ctrlPr>
                      </m:sSubPr>
                      <m:e>
                        <m:r>
                          <a:rPr lang="en-US" sz="2600" i="1">
                            <a:effectLst/>
                            <a:latin typeface="Cambria Math" panose="02040503050406030204" pitchFamily="18" charset="0"/>
                          </a:rPr>
                          <m:t>𝛽</m:t>
                        </m:r>
                      </m:e>
                      <m:sub>
                        <m:r>
                          <a:rPr lang="en-US" sz="2600" i="1">
                            <a:effectLst/>
                            <a:latin typeface="Cambria Math" panose="02040503050406030204" pitchFamily="18" charset="0"/>
                          </a:rPr>
                          <m:t>𝑇𝑇</m:t>
                        </m:r>
                      </m:sub>
                    </m:sSub>
                  </m:oMath>
                </a14:m>
                <a:r>
                  <a:rPr lang="en-US" sz="2600" dirty="0" smtClean="0">
                    <a:effectLst/>
                  </a:rPr>
                  <a:t> </a:t>
                </a:r>
                <a:r>
                  <a:rPr lang="en-US" sz="2600" dirty="0">
                    <a:effectLst/>
                  </a:rPr>
                  <a:t>across the </a:t>
                </a:r>
                <a:r>
                  <a:rPr lang="en-US" sz="2600" dirty="0" smtClean="0">
                    <a:effectLst/>
                  </a:rPr>
                  <a:t>full sample </a:t>
                </a:r>
                <a:r>
                  <a:rPr lang="en-US" sz="2600" dirty="0">
                    <a:effectLst/>
                  </a:rPr>
                  <a:t>and </a:t>
                </a:r>
                <a:r>
                  <a:rPr lang="en-US" sz="2600" dirty="0" smtClean="0">
                    <a:effectLst/>
                  </a:rPr>
                  <a:t>by subgroup</a:t>
                </a:r>
              </a:p>
              <a:p>
                <a:pPr lvl="1"/>
                <a:r>
                  <a:rPr lang="en-US" sz="2600" dirty="0" smtClean="0">
                    <a:effectLst/>
                  </a:rPr>
                  <a:t>analyze </a:t>
                </a:r>
                <a:r>
                  <a:rPr lang="en-US" sz="2600" dirty="0">
                    <a:effectLst/>
                  </a:rPr>
                  <a:t>the factor by which multitasking discounts </a:t>
                </a:r>
                <a14:m>
                  <m:oMath xmlns:m="http://schemas.openxmlformats.org/officeDocument/2006/math">
                    <m:sSub>
                      <m:sSubPr>
                        <m:ctrlPr>
                          <a:rPr lang="en-US" sz="2600" i="1">
                            <a:effectLst/>
                            <a:latin typeface="Cambria Math" panose="02040503050406030204" pitchFamily="18" charset="0"/>
                          </a:rPr>
                        </m:ctrlPr>
                      </m:sSubPr>
                      <m:e>
                        <m:r>
                          <a:rPr lang="en-US" sz="2600" i="1">
                            <a:effectLst/>
                            <a:latin typeface="Cambria Math" panose="02040503050406030204" pitchFamily="18" charset="0"/>
                          </a:rPr>
                          <m:t>𝛽</m:t>
                        </m:r>
                      </m:e>
                      <m:sub>
                        <m:r>
                          <a:rPr lang="en-US" sz="2600" i="1">
                            <a:effectLst/>
                            <a:latin typeface="Cambria Math" panose="02040503050406030204" pitchFamily="18" charset="0"/>
                          </a:rPr>
                          <m:t>𝑇𝑇</m:t>
                        </m:r>
                      </m:sub>
                    </m:sSub>
                  </m:oMath>
                </a14:m>
                <a:r>
                  <a:rPr lang="en-US" sz="2600" dirty="0">
                    <a:effectLst/>
                  </a:rPr>
                  <a:t>, namely </a:t>
                </a:r>
                <a14:m>
                  <m:oMath xmlns:m="http://schemas.openxmlformats.org/officeDocument/2006/math">
                    <m:nary>
                      <m:naryPr>
                        <m:chr m:val="∑"/>
                        <m:limLoc m:val="undOvr"/>
                        <m:ctrlPr>
                          <a:rPr lang="en-US" sz="2600" i="1">
                            <a:effectLst/>
                            <a:latin typeface="Cambria Math" panose="02040503050406030204" pitchFamily="18" charset="0"/>
                          </a:rPr>
                        </m:ctrlPr>
                      </m:naryPr>
                      <m:sub>
                        <m:r>
                          <a:rPr lang="en-US" sz="2600" i="1">
                            <a:effectLst/>
                            <a:latin typeface="Cambria Math" panose="02040503050406030204" pitchFamily="18" charset="0"/>
                          </a:rPr>
                          <m:t>𝑚</m:t>
                        </m:r>
                        <m:r>
                          <a:rPr lang="en-US" sz="2600">
                            <a:effectLst/>
                            <a:latin typeface="Cambria Math" panose="02040503050406030204" pitchFamily="18" charset="0"/>
                          </a:rPr>
                          <m:t>=1</m:t>
                        </m:r>
                      </m:sub>
                      <m:sup>
                        <m:r>
                          <a:rPr lang="en-US" sz="2600" i="1">
                            <a:effectLst/>
                            <a:latin typeface="Cambria Math" panose="02040503050406030204" pitchFamily="18" charset="0"/>
                          </a:rPr>
                          <m:t>𝑀</m:t>
                        </m:r>
                      </m:sup>
                      <m:e>
                        <m:sSub>
                          <m:sSubPr>
                            <m:ctrlPr>
                              <a:rPr lang="en-US" sz="2600" i="1">
                                <a:effectLst/>
                                <a:latin typeface="Cambria Math" panose="02040503050406030204" pitchFamily="18" charset="0"/>
                              </a:rPr>
                            </m:ctrlPr>
                          </m:sSubPr>
                          <m:e>
                            <m:r>
                              <a:rPr lang="en-US" sz="2600" i="1">
                                <a:effectLst/>
                                <a:latin typeface="Cambria Math" panose="02040503050406030204" pitchFamily="18" charset="0"/>
                              </a:rPr>
                              <m:t>𝛾</m:t>
                            </m:r>
                          </m:e>
                          <m:sub>
                            <m:r>
                              <a:rPr lang="en-US" sz="2600" i="1">
                                <a:effectLst/>
                                <a:latin typeface="Cambria Math" panose="02040503050406030204" pitchFamily="18" charset="0"/>
                              </a:rPr>
                              <m:t>𝑚</m:t>
                            </m:r>
                          </m:sub>
                        </m:sSub>
                        <m:sSub>
                          <m:sSubPr>
                            <m:ctrlPr>
                              <a:rPr lang="en-US" sz="2600" i="1">
                                <a:effectLst/>
                                <a:latin typeface="Cambria Math" panose="02040503050406030204" pitchFamily="18" charset="0"/>
                              </a:rPr>
                            </m:ctrlPr>
                          </m:sSubPr>
                          <m:e>
                            <m:r>
                              <a:rPr lang="en-US" sz="2600" i="1">
                                <a:effectLst/>
                                <a:latin typeface="Cambria Math" panose="02040503050406030204" pitchFamily="18" charset="0"/>
                              </a:rPr>
                              <m:t>𝑀𝑇</m:t>
                            </m:r>
                          </m:e>
                          <m:sub>
                            <m:r>
                              <a:rPr lang="en-US" sz="2600" i="1">
                                <a:effectLst/>
                                <a:latin typeface="Cambria Math" panose="02040503050406030204" pitchFamily="18" charset="0"/>
                              </a:rPr>
                              <m:t>𝑚</m:t>
                            </m:r>
                          </m:sub>
                        </m:sSub>
                      </m:e>
                    </m:nary>
                  </m:oMath>
                </a14:m>
                <a:r>
                  <a:rPr lang="en-US" sz="2600" dirty="0">
                    <a:effectLst/>
                  </a:rPr>
                  <a:t>/</a:t>
                </a:r>
                <a14:m>
                  <m:oMath xmlns:m="http://schemas.openxmlformats.org/officeDocument/2006/math">
                    <m:sSub>
                      <m:sSubPr>
                        <m:ctrlPr>
                          <a:rPr lang="en-US" sz="2600" i="1">
                            <a:effectLst/>
                            <a:latin typeface="Cambria Math" panose="02040503050406030204" pitchFamily="18" charset="0"/>
                          </a:rPr>
                        </m:ctrlPr>
                      </m:sSubPr>
                      <m:e>
                        <m:r>
                          <a:rPr lang="en-US" sz="2600" i="1">
                            <a:effectLst/>
                            <a:latin typeface="Cambria Math" panose="02040503050406030204" pitchFamily="18" charset="0"/>
                          </a:rPr>
                          <m:t>𝛽</m:t>
                        </m:r>
                      </m:e>
                      <m:sub>
                        <m:r>
                          <a:rPr lang="en-US" sz="2600" i="1">
                            <a:effectLst/>
                            <a:latin typeface="Cambria Math" panose="02040503050406030204" pitchFamily="18" charset="0"/>
                          </a:rPr>
                          <m:t>𝑇𝑇</m:t>
                        </m:r>
                      </m:sub>
                    </m:sSub>
                  </m:oMath>
                </a14:m>
                <a:r>
                  <a:rPr lang="en-US" sz="2600" dirty="0">
                    <a:effectLst/>
                  </a:rPr>
                  <a:t>. </a:t>
                </a:r>
                <a:endParaRPr lang="en-US" sz="2600" dirty="0" smtClean="0">
                  <a:effectLst/>
                </a:endParaRPr>
              </a:p>
              <a:p>
                <a:r>
                  <a:rPr lang="en-US" dirty="0" smtClean="0">
                    <a:effectLst/>
                  </a:rPr>
                  <a:t>This provides an </a:t>
                </a:r>
                <a:r>
                  <a:rPr lang="en-US" i="1" dirty="0" smtClean="0">
                    <a:effectLst/>
                  </a:rPr>
                  <a:t>empirical</a:t>
                </a:r>
                <a:r>
                  <a:rPr lang="en-US" dirty="0" smtClean="0">
                    <a:effectLst/>
                  </a:rPr>
                  <a:t>, rather than purely </a:t>
                </a:r>
                <a:r>
                  <a:rPr lang="en-US" i="1" dirty="0" smtClean="0">
                    <a:effectLst/>
                  </a:rPr>
                  <a:t>judgmental</a:t>
                </a:r>
                <a:r>
                  <a:rPr lang="en-US" dirty="0" smtClean="0">
                    <a:effectLst/>
                  </a:rPr>
                  <a:t>, basis for discounting </a:t>
                </a:r>
                <a14:m>
                  <m:oMath xmlns:m="http://schemas.openxmlformats.org/officeDocument/2006/math">
                    <m:sSub>
                      <m:sSubPr>
                        <m:ctrlPr>
                          <a:rPr lang="en-US" i="1">
                            <a:effectLst/>
                            <a:latin typeface="Cambria Math" panose="02040503050406030204" pitchFamily="18" charset="0"/>
                          </a:rPr>
                        </m:ctrlPr>
                      </m:sSubPr>
                      <m:e>
                        <m:r>
                          <a:rPr lang="en-US" i="1">
                            <a:effectLst/>
                            <a:latin typeface="Cambria Math" panose="02040503050406030204" pitchFamily="18" charset="0"/>
                          </a:rPr>
                          <m:t>𝛽</m:t>
                        </m:r>
                      </m:e>
                      <m:sub>
                        <m:r>
                          <a:rPr lang="en-US" i="1">
                            <a:effectLst/>
                            <a:latin typeface="Cambria Math" panose="02040503050406030204" pitchFamily="18" charset="0"/>
                          </a:rPr>
                          <m:t>𝑇𝑇</m:t>
                        </m:r>
                      </m:sub>
                    </m:sSub>
                  </m:oMath>
                </a14:m>
                <a:r>
                  <a:rPr lang="en-US" dirty="0" smtClean="0">
                    <a:effectLst/>
                  </a:rPr>
                  <a:t> in a large-scale regional model, in order to simulate one impact of AVs</a:t>
                </a:r>
                <a:endParaRPr lang="en-US" dirty="0">
                  <a:effectLst/>
                </a:endParaRPr>
              </a:p>
              <a:p>
                <a:endParaRPr lang="en-US" b="0" dirty="0" smtClean="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05800" cy="4724400"/>
              </a:xfrm>
              <a:blipFill>
                <a:blip r:embed="rId3"/>
                <a:stretch>
                  <a:fillRect l="-807" t="-1935" r="-2641" b="-7226"/>
                </a:stretch>
              </a:blipFill>
            </p:spPr>
            <p:txBody>
              <a:bodyPr/>
              <a:lstStyle/>
              <a:p>
                <a:r>
                  <a:rPr lang="en-US">
                    <a:noFill/>
                  </a:rPr>
                  <a:t> </a:t>
                </a:r>
              </a:p>
            </p:txBody>
          </p:sp>
        </mc:Fallback>
      </mc:AlternateContent>
      <p:sp>
        <p:nvSpPr>
          <p:cNvPr id="5" name="TextBox 4"/>
          <p:cNvSpPr txBox="1"/>
          <p:nvPr/>
        </p:nvSpPr>
        <p:spPr>
          <a:xfrm>
            <a:off x="4755172" y="76200"/>
            <a:ext cx="4007828" cy="369332"/>
          </a:xfrm>
          <a:prstGeom prst="rect">
            <a:avLst/>
          </a:prstGeom>
          <a:noFill/>
        </p:spPr>
        <p:txBody>
          <a:bodyPr wrap="none" rtlCol="0">
            <a:spAutoFit/>
          </a:bodyPr>
          <a:lstStyle/>
          <a:p>
            <a:r>
              <a:rPr lang="en-US" dirty="0" smtClean="0"/>
              <a:t>AV:  autonomous vehicle; TT: travel time</a:t>
            </a:r>
            <a:endParaRPr lang="en-US" dirty="0"/>
          </a:p>
        </p:txBody>
      </p:sp>
    </p:spTree>
    <p:extLst>
      <p:ext uri="{BB962C8B-B14F-4D97-AF65-F5344CB8AC3E}">
        <p14:creationId xmlns:p14="http://schemas.microsoft.com/office/powerpoint/2010/main" val="9718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543799" cy="1443985"/>
          </a:xfrm>
        </p:spPr>
        <p:txBody>
          <a:bodyPr/>
          <a:lstStyle/>
          <a:p>
            <a:r>
              <a:rPr lang="en-US" b="1" dirty="0" smtClean="0">
                <a:effectLst/>
              </a:rPr>
              <a:t>1.  Use attitudes to inform coefficients of typical variables</a:t>
            </a:r>
            <a:endParaRPr lang="en-US" b="1" dirty="0">
              <a:effectLst/>
            </a:endParaRPr>
          </a:p>
        </p:txBody>
      </p:sp>
      <p:sp>
        <p:nvSpPr>
          <p:cNvPr id="3" name="Content Placeholder 2"/>
          <p:cNvSpPr>
            <a:spLocks noGrp="1"/>
          </p:cNvSpPr>
          <p:nvPr>
            <p:ph idx="1"/>
          </p:nvPr>
        </p:nvSpPr>
        <p:spPr>
          <a:xfrm>
            <a:off x="685800" y="2514600"/>
            <a:ext cx="7772400" cy="3429000"/>
          </a:xfrm>
        </p:spPr>
        <p:txBody>
          <a:bodyPr/>
          <a:lstStyle/>
          <a:p>
            <a:r>
              <a:rPr lang="en-US" dirty="0" smtClean="0">
                <a:effectLst/>
              </a:rPr>
              <a:t>In summary, to apply this method we can</a:t>
            </a:r>
          </a:p>
          <a:p>
            <a:pPr lvl="1"/>
            <a:r>
              <a:rPr lang="en-US" sz="2500" dirty="0" smtClean="0">
                <a:effectLst/>
              </a:rPr>
              <a:t>collect attitudinal and behavioral data on a relatively small, but (weighted to be) representative, sample;</a:t>
            </a:r>
          </a:p>
          <a:p>
            <a:pPr lvl="1"/>
            <a:r>
              <a:rPr lang="en-US" sz="2500" dirty="0" smtClean="0">
                <a:effectLst/>
              </a:rPr>
              <a:t>use that sample to estimate our “conventional” model;</a:t>
            </a:r>
          </a:p>
          <a:p>
            <a:pPr lvl="1"/>
            <a:r>
              <a:rPr lang="en-US" sz="2500" dirty="0" smtClean="0">
                <a:effectLst/>
              </a:rPr>
              <a:t>analyze the </a:t>
            </a:r>
            <a:r>
              <a:rPr lang="en-US" sz="2500" i="1" dirty="0" smtClean="0">
                <a:effectLst/>
              </a:rPr>
              <a:t>influence of attitudes on the </a:t>
            </a:r>
            <a:r>
              <a:rPr lang="en-US" sz="2500" b="1" i="1" dirty="0" smtClean="0">
                <a:effectLst/>
              </a:rPr>
              <a:t>coefficients</a:t>
            </a:r>
            <a:r>
              <a:rPr lang="en-US" sz="2500" dirty="0" smtClean="0">
                <a:effectLst/>
              </a:rPr>
              <a:t> of the conventional model; and</a:t>
            </a:r>
          </a:p>
          <a:p>
            <a:pPr lvl="1"/>
            <a:r>
              <a:rPr lang="en-US" sz="2500" dirty="0" smtClean="0">
                <a:effectLst/>
              </a:rPr>
              <a:t>transfer basic insights gained, over to simulations based on the large-scale model</a:t>
            </a:r>
            <a:endParaRPr lang="en-US" sz="2500" dirty="0">
              <a:effectLst/>
            </a:endParaRPr>
          </a:p>
        </p:txBody>
      </p:sp>
    </p:spTree>
    <p:extLst>
      <p:ext uri="{BB962C8B-B14F-4D97-AF65-F5344CB8AC3E}">
        <p14:creationId xmlns:p14="http://schemas.microsoft.com/office/powerpoint/2010/main" val="3597865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5555" r="15833"/>
          <a:stretch/>
        </p:blipFill>
        <p:spPr>
          <a:xfrm>
            <a:off x="4773828" y="990600"/>
            <a:ext cx="3886200" cy="292565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 y="3724017"/>
            <a:ext cx="4162168" cy="312162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609600"/>
            <a:ext cx="4495800" cy="3371850"/>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2197" t="12088" r="3297" b="19048"/>
          <a:stretch/>
        </p:blipFill>
        <p:spPr>
          <a:xfrm>
            <a:off x="3721443" y="3888906"/>
            <a:ext cx="5410200" cy="2956737"/>
          </a:xfrm>
          <a:prstGeom prst="rect">
            <a:avLst/>
          </a:prstGeom>
        </p:spPr>
      </p:pic>
      <p:sp>
        <p:nvSpPr>
          <p:cNvPr id="2" name="Title 1"/>
          <p:cNvSpPr>
            <a:spLocks noGrp="1"/>
          </p:cNvSpPr>
          <p:nvPr>
            <p:ph type="title"/>
          </p:nvPr>
        </p:nvSpPr>
        <p:spPr>
          <a:xfrm>
            <a:off x="125628" y="196156"/>
            <a:ext cx="8839200" cy="766877"/>
          </a:xfrm>
        </p:spPr>
        <p:txBody>
          <a:bodyPr/>
          <a:lstStyle/>
          <a:p>
            <a:r>
              <a:rPr lang="en-US" b="1" dirty="0" smtClean="0">
                <a:effectLst/>
              </a:rPr>
              <a:t>The last time I was in Switzerland?</a:t>
            </a:r>
            <a:endParaRPr lang="en-US" b="1" dirty="0">
              <a:effectLst/>
            </a:endParaRPr>
          </a:p>
        </p:txBody>
      </p:sp>
      <p:sp>
        <p:nvSpPr>
          <p:cNvPr id="8" name="TextBox 7"/>
          <p:cNvSpPr txBox="1"/>
          <p:nvPr/>
        </p:nvSpPr>
        <p:spPr>
          <a:xfrm>
            <a:off x="4815590" y="1295400"/>
            <a:ext cx="3820598" cy="430887"/>
          </a:xfrm>
          <a:prstGeom prst="rect">
            <a:avLst/>
          </a:prstGeom>
          <a:noFill/>
        </p:spPr>
        <p:txBody>
          <a:bodyPr wrap="none" rtlCol="0">
            <a:spAutoFit/>
          </a:bodyPr>
          <a:lstStyle/>
          <a:p>
            <a:r>
              <a:rPr lang="en-US" sz="2200" b="1" dirty="0" smtClean="0">
                <a:solidFill>
                  <a:schemeClr val="bg1"/>
                </a:solidFill>
              </a:rPr>
              <a:t>IATBR, Lucerne, August 2003</a:t>
            </a:r>
            <a:endParaRPr lang="en-US" sz="2200" b="1" dirty="0">
              <a:solidFill>
                <a:schemeClr val="bg1"/>
              </a:solidFill>
            </a:endParaRPr>
          </a:p>
        </p:txBody>
      </p:sp>
      <p:sp>
        <p:nvSpPr>
          <p:cNvPr id="9" name="TextBox 8"/>
          <p:cNvSpPr txBox="1"/>
          <p:nvPr/>
        </p:nvSpPr>
        <p:spPr>
          <a:xfrm>
            <a:off x="3525892" y="3745468"/>
            <a:ext cx="1518364" cy="430887"/>
          </a:xfrm>
          <a:prstGeom prst="rect">
            <a:avLst/>
          </a:prstGeom>
          <a:solidFill>
            <a:schemeClr val="tx1"/>
          </a:solidFill>
        </p:spPr>
        <p:txBody>
          <a:bodyPr wrap="none" rtlCol="0">
            <a:spAutoFit/>
          </a:bodyPr>
          <a:lstStyle/>
          <a:p>
            <a:r>
              <a:rPr lang="en-US" sz="2200" b="1" dirty="0" smtClean="0">
                <a:solidFill>
                  <a:schemeClr val="bg1"/>
                </a:solidFill>
              </a:rPr>
              <a:t>Mt. Pilatus</a:t>
            </a:r>
            <a:endParaRPr lang="en-US" sz="2200" b="1" dirty="0">
              <a:solidFill>
                <a:schemeClr val="bg1"/>
              </a:solidFill>
            </a:endParaRPr>
          </a:p>
        </p:txBody>
      </p:sp>
    </p:spTree>
    <p:extLst>
      <p:ext uri="{BB962C8B-B14F-4D97-AF65-F5344CB8AC3E}">
        <p14:creationId xmlns:p14="http://schemas.microsoft.com/office/powerpoint/2010/main" val="3596229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543799" cy="1443985"/>
          </a:xfrm>
        </p:spPr>
        <p:txBody>
          <a:bodyPr/>
          <a:lstStyle/>
          <a:p>
            <a:r>
              <a:rPr lang="en-US" b="1" dirty="0">
                <a:effectLst/>
              </a:rPr>
              <a:t>2</a:t>
            </a:r>
            <a:r>
              <a:rPr lang="en-US" b="1" dirty="0" smtClean="0">
                <a:effectLst/>
              </a:rPr>
              <a:t>.  Impute attitudes into large behavioral dataset</a:t>
            </a:r>
            <a:endParaRPr lang="en-US" b="1" dirty="0">
              <a:effectLst/>
            </a:endParaRPr>
          </a:p>
        </p:txBody>
      </p:sp>
      <p:sp>
        <p:nvSpPr>
          <p:cNvPr id="3" name="Content Placeholder 2"/>
          <p:cNvSpPr>
            <a:spLocks noGrp="1"/>
          </p:cNvSpPr>
          <p:nvPr>
            <p:ph idx="1"/>
          </p:nvPr>
        </p:nvSpPr>
        <p:spPr>
          <a:xfrm>
            <a:off x="685800" y="2209800"/>
            <a:ext cx="7772400" cy="3429000"/>
          </a:xfrm>
        </p:spPr>
        <p:txBody>
          <a:bodyPr/>
          <a:lstStyle/>
          <a:p>
            <a:r>
              <a:rPr lang="en-US" dirty="0" smtClean="0">
                <a:effectLst/>
              </a:rPr>
              <a:t>Think NHTS (US), NTS (UK etc.), but if this works, it can be applied to large-scale datasets measuring</a:t>
            </a:r>
          </a:p>
          <a:p>
            <a:pPr lvl="1"/>
            <a:r>
              <a:rPr lang="en-US" dirty="0" smtClean="0">
                <a:effectLst/>
              </a:rPr>
              <a:t>time use (ATUS)</a:t>
            </a:r>
          </a:p>
          <a:p>
            <a:pPr lvl="1"/>
            <a:r>
              <a:rPr lang="en-US" dirty="0" smtClean="0">
                <a:effectLst/>
              </a:rPr>
              <a:t>residential energy consumption (RECS)</a:t>
            </a:r>
          </a:p>
          <a:p>
            <a:pPr lvl="1"/>
            <a:r>
              <a:rPr lang="en-US" dirty="0" smtClean="0">
                <a:effectLst/>
              </a:rPr>
              <a:t>consumer expenditure (CES)</a:t>
            </a:r>
          </a:p>
          <a:p>
            <a:pPr lvl="1"/>
            <a:r>
              <a:rPr lang="en-US" dirty="0" smtClean="0">
                <a:effectLst/>
              </a:rPr>
              <a:t>physical activity (NHANES, BRFSS,…)</a:t>
            </a:r>
          </a:p>
          <a:p>
            <a:pPr lvl="1"/>
            <a:r>
              <a:rPr lang="en-US" dirty="0" smtClean="0">
                <a:effectLst/>
              </a:rPr>
              <a:t>etc….</a:t>
            </a:r>
          </a:p>
        </p:txBody>
      </p:sp>
    </p:spTree>
    <p:extLst>
      <p:ext uri="{BB962C8B-B14F-4D97-AF65-F5344CB8AC3E}">
        <p14:creationId xmlns:p14="http://schemas.microsoft.com/office/powerpoint/2010/main" val="339014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p:nvPr/>
        </p:nvSpPr>
        <p:spPr>
          <a:xfrm>
            <a:off x="3301701" y="5856891"/>
            <a:ext cx="2967479" cy="800219"/>
          </a:xfrm>
          <a:prstGeom prst="rect">
            <a:avLst/>
          </a:prstGeom>
          <a:noFill/>
        </p:spPr>
        <p:txBody>
          <a:bodyPr wrap="none" rtlCol="0">
            <a:spAutoFit/>
          </a:bodyPr>
          <a:lstStyle/>
          <a:p>
            <a:pPr lvl="1" fontAlgn="base">
              <a:spcBef>
                <a:spcPct val="20000"/>
              </a:spcBef>
              <a:spcAft>
                <a:spcPct val="0"/>
              </a:spcAft>
              <a:buClr>
                <a:srgbClr val="727CA3"/>
              </a:buClr>
              <a:buSzPct val="100000"/>
            </a:pPr>
            <a:r>
              <a:rPr lang="en-US" sz="2800" kern="0" dirty="0">
                <a:solidFill>
                  <a:prstClr val="black"/>
                </a:solidFill>
              </a:rPr>
              <a:t>“</a:t>
            </a:r>
            <a:r>
              <a:rPr lang="en-US" sz="2800" b="1" i="1" kern="0" dirty="0">
                <a:solidFill>
                  <a:srgbClr val="2F4381">
                    <a:lumMod val="75000"/>
                  </a:srgbClr>
                </a:solidFill>
              </a:rPr>
              <a:t>Sample B</a:t>
            </a:r>
            <a:r>
              <a:rPr lang="en-US" sz="2800" kern="0" dirty="0">
                <a:solidFill>
                  <a:prstClr val="black"/>
                </a:solidFill>
              </a:rPr>
              <a:t>(eh)”</a:t>
            </a:r>
          </a:p>
          <a:p>
            <a:endParaRPr lang="en-US" dirty="0"/>
          </a:p>
        </p:txBody>
      </p:sp>
      <p:pic>
        <p:nvPicPr>
          <p:cNvPr id="15" name="Picture 14"/>
          <p:cNvPicPr>
            <a:picLocks noChangeAspect="1"/>
          </p:cNvPicPr>
          <p:nvPr/>
        </p:nvPicPr>
        <p:blipFill>
          <a:blip r:embed="rId3"/>
          <a:stretch>
            <a:fillRect/>
          </a:stretch>
        </p:blipFill>
        <p:spPr>
          <a:xfrm>
            <a:off x="4307457" y="1676400"/>
            <a:ext cx="4455543" cy="3429000"/>
          </a:xfrm>
          <a:prstGeom prst="rect">
            <a:avLst/>
          </a:prstGeom>
        </p:spPr>
      </p:pic>
      <p:sp>
        <p:nvSpPr>
          <p:cNvPr id="2" name="Title 1"/>
          <p:cNvSpPr>
            <a:spLocks noGrp="1"/>
          </p:cNvSpPr>
          <p:nvPr>
            <p:ph type="title"/>
          </p:nvPr>
        </p:nvSpPr>
        <p:spPr>
          <a:xfrm>
            <a:off x="838201" y="680923"/>
            <a:ext cx="7543799" cy="766877"/>
          </a:xfrm>
        </p:spPr>
        <p:txBody>
          <a:bodyPr/>
          <a:lstStyle/>
          <a:p>
            <a:r>
              <a:rPr lang="en-US" b="1" dirty="0">
                <a:effectLst/>
              </a:rPr>
              <a:t>2</a:t>
            </a:r>
            <a:r>
              <a:rPr lang="en-US" b="1" dirty="0" smtClean="0">
                <a:effectLst/>
              </a:rPr>
              <a:t>.  Impute attitudes </a:t>
            </a:r>
            <a:r>
              <a:rPr lang="en-US" sz="2400" b="1" dirty="0" smtClean="0">
                <a:effectLst/>
              </a:rPr>
              <a:t>(2)</a:t>
            </a:r>
            <a:endParaRPr lang="en-US" sz="2400" b="1" dirty="0">
              <a:effectLst/>
            </a:endParaRPr>
          </a:p>
        </p:txBody>
      </p:sp>
      <p:sp>
        <p:nvSpPr>
          <p:cNvPr id="3" name="Content Placeholder 2"/>
          <p:cNvSpPr>
            <a:spLocks noGrp="1"/>
          </p:cNvSpPr>
          <p:nvPr>
            <p:ph idx="1"/>
          </p:nvPr>
        </p:nvSpPr>
        <p:spPr>
          <a:xfrm>
            <a:off x="443345" y="1600200"/>
            <a:ext cx="4433455" cy="4953000"/>
          </a:xfrm>
        </p:spPr>
        <p:txBody>
          <a:bodyPr/>
          <a:lstStyle/>
          <a:p>
            <a:r>
              <a:rPr lang="en-US" dirty="0" smtClean="0">
                <a:effectLst/>
              </a:rPr>
              <a:t>Using </a:t>
            </a:r>
            <a:r>
              <a:rPr lang="en-US" dirty="0">
                <a:effectLst/>
              </a:rPr>
              <a:t>a set of </a:t>
            </a:r>
            <a:r>
              <a:rPr lang="en-US" dirty="0" err="1" smtClean="0">
                <a:effectLst/>
              </a:rPr>
              <a:t>explana</a:t>
            </a:r>
            <a:r>
              <a:rPr lang="en-US" dirty="0" smtClean="0">
                <a:effectLst/>
              </a:rPr>
              <a:t>-tory </a:t>
            </a:r>
            <a:r>
              <a:rPr lang="en-US" dirty="0">
                <a:effectLst/>
              </a:rPr>
              <a:t>variables </a:t>
            </a:r>
            <a:r>
              <a:rPr lang="en-US" dirty="0" smtClean="0">
                <a:effectLst/>
              </a:rPr>
              <a:t>present    </a:t>
            </a:r>
            <a:r>
              <a:rPr lang="en-US" dirty="0">
                <a:effectLst/>
              </a:rPr>
              <a:t>in (common to) both samples (CVs</a:t>
            </a:r>
            <a:r>
              <a:rPr lang="en-US" dirty="0" smtClean="0">
                <a:effectLst/>
              </a:rPr>
              <a:t>),</a:t>
            </a:r>
            <a:endParaRPr lang="en-US" dirty="0">
              <a:effectLst/>
            </a:endParaRPr>
          </a:p>
          <a:p>
            <a:pPr lvl="1"/>
            <a:r>
              <a:rPr lang="en-US" dirty="0" smtClean="0">
                <a:effectLst/>
              </a:rPr>
              <a:t>develop prediction functions for attitudes (ATTs) using        “</a:t>
            </a:r>
            <a:r>
              <a:rPr lang="en-US" b="1" i="1" dirty="0" smtClean="0">
                <a:solidFill>
                  <a:schemeClr val="tx2">
                    <a:lumMod val="75000"/>
                  </a:schemeClr>
                </a:solidFill>
                <a:effectLst/>
              </a:rPr>
              <a:t>Sample A</a:t>
            </a:r>
            <a:r>
              <a:rPr lang="en-US" dirty="0" smtClean="0">
                <a:effectLst/>
              </a:rPr>
              <a:t>(</a:t>
            </a:r>
            <a:r>
              <a:rPr lang="en-US" dirty="0" err="1" smtClean="0">
                <a:effectLst/>
              </a:rPr>
              <a:t>tt</a:t>
            </a:r>
            <a:r>
              <a:rPr lang="en-US" dirty="0" smtClean="0">
                <a:effectLst/>
              </a:rPr>
              <a:t>)” and </a:t>
            </a:r>
          </a:p>
          <a:p>
            <a:pPr lvl="1"/>
            <a:r>
              <a:rPr lang="en-US" dirty="0" smtClean="0">
                <a:effectLst/>
              </a:rPr>
              <a:t>apply those functions to predict  ATTs for</a:t>
            </a:r>
          </a:p>
        </p:txBody>
      </p:sp>
    </p:spTree>
    <p:extLst>
      <p:ext uri="{BB962C8B-B14F-4D97-AF65-F5344CB8AC3E}">
        <p14:creationId xmlns:p14="http://schemas.microsoft.com/office/powerpoint/2010/main" val="451628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665933"/>
            <a:ext cx="7543799" cy="766877"/>
          </a:xfrm>
        </p:spPr>
        <p:txBody>
          <a:bodyPr/>
          <a:lstStyle/>
          <a:p>
            <a:r>
              <a:rPr lang="en-US" b="1" dirty="0">
                <a:effectLst/>
              </a:rPr>
              <a:t>2</a:t>
            </a:r>
            <a:r>
              <a:rPr lang="en-US" b="1" dirty="0" smtClean="0">
                <a:effectLst/>
              </a:rPr>
              <a:t>.  Impute attitudes </a:t>
            </a:r>
            <a:r>
              <a:rPr lang="en-US" sz="2800" b="1" dirty="0" smtClean="0">
                <a:effectLst/>
              </a:rPr>
              <a:t>(2)</a:t>
            </a:r>
            <a:endParaRPr lang="en-US" sz="2800" b="1" dirty="0">
              <a:effectLst/>
            </a:endParaRPr>
          </a:p>
        </p:txBody>
      </p:sp>
      <p:pic>
        <p:nvPicPr>
          <p:cNvPr id="79" name="Picture 78"/>
          <p:cNvPicPr>
            <a:picLocks noChangeAspect="1"/>
          </p:cNvPicPr>
          <p:nvPr/>
        </p:nvPicPr>
        <p:blipFill>
          <a:blip r:embed="rId3"/>
          <a:stretch>
            <a:fillRect/>
          </a:stretch>
        </p:blipFill>
        <p:spPr>
          <a:xfrm>
            <a:off x="569629" y="1554047"/>
            <a:ext cx="8004742" cy="4999153"/>
          </a:xfrm>
          <a:prstGeom prst="rect">
            <a:avLst/>
          </a:prstGeom>
        </p:spPr>
      </p:pic>
      <p:sp>
        <p:nvSpPr>
          <p:cNvPr id="81" name="Rectangle 80"/>
          <p:cNvSpPr/>
          <p:nvPr/>
        </p:nvSpPr>
        <p:spPr bwMode="auto">
          <a:xfrm>
            <a:off x="5867400" y="1718734"/>
            <a:ext cx="2743200" cy="4419600"/>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endParaRPr>
          </a:p>
        </p:txBody>
      </p:sp>
      <p:grpSp>
        <p:nvGrpSpPr>
          <p:cNvPr id="85" name="Group 84"/>
          <p:cNvGrpSpPr/>
          <p:nvPr/>
        </p:nvGrpSpPr>
        <p:grpSpPr>
          <a:xfrm>
            <a:off x="3048000" y="1676400"/>
            <a:ext cx="2819400" cy="4419600"/>
            <a:chOff x="3048000" y="1676400"/>
            <a:chExt cx="2819400" cy="4419600"/>
          </a:xfrm>
        </p:grpSpPr>
        <p:grpSp>
          <p:nvGrpSpPr>
            <p:cNvPr id="83" name="Group 82"/>
            <p:cNvGrpSpPr/>
            <p:nvPr/>
          </p:nvGrpSpPr>
          <p:grpSpPr>
            <a:xfrm>
              <a:off x="3352800" y="1676400"/>
              <a:ext cx="2514600" cy="4419600"/>
              <a:chOff x="3352800" y="1676400"/>
              <a:chExt cx="2514600" cy="4419600"/>
            </a:xfrm>
          </p:grpSpPr>
          <p:sp>
            <p:nvSpPr>
              <p:cNvPr id="80" name="Rectangle 79"/>
              <p:cNvSpPr/>
              <p:nvPr/>
            </p:nvSpPr>
            <p:spPr bwMode="auto">
              <a:xfrm>
                <a:off x="3352800" y="1676400"/>
                <a:ext cx="1828800" cy="4419600"/>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endParaRPr>
              </a:p>
            </p:txBody>
          </p:sp>
          <p:sp>
            <p:nvSpPr>
              <p:cNvPr id="82" name="Rectangle 81"/>
              <p:cNvSpPr/>
              <p:nvPr/>
            </p:nvSpPr>
            <p:spPr bwMode="auto">
              <a:xfrm>
                <a:off x="5029200" y="1752600"/>
                <a:ext cx="838200" cy="2362200"/>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endParaRPr>
              </a:p>
            </p:txBody>
          </p:sp>
        </p:grpSp>
        <p:sp>
          <p:nvSpPr>
            <p:cNvPr id="84" name="Rectangle 83"/>
            <p:cNvSpPr/>
            <p:nvPr/>
          </p:nvSpPr>
          <p:spPr bwMode="auto">
            <a:xfrm>
              <a:off x="3048000" y="3276600"/>
              <a:ext cx="533400" cy="838200"/>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endParaRPr>
            </a:p>
          </p:txBody>
        </p:sp>
      </p:grpSp>
    </p:spTree>
    <p:extLst>
      <p:ext uri="{BB962C8B-B14F-4D97-AF65-F5344CB8AC3E}">
        <p14:creationId xmlns:p14="http://schemas.microsoft.com/office/powerpoint/2010/main" val="16859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 name="Group 43"/>
          <p:cNvGrpSpPr/>
          <p:nvPr/>
        </p:nvGrpSpPr>
        <p:grpSpPr>
          <a:xfrm>
            <a:off x="594610" y="903184"/>
            <a:ext cx="7939790" cy="4890993"/>
            <a:chOff x="594610" y="903184"/>
            <a:chExt cx="7939790" cy="4890993"/>
          </a:xfrm>
        </p:grpSpPr>
        <p:grpSp>
          <p:nvGrpSpPr>
            <p:cNvPr id="43" name="Group 42"/>
            <p:cNvGrpSpPr/>
            <p:nvPr/>
          </p:nvGrpSpPr>
          <p:grpSpPr>
            <a:xfrm>
              <a:off x="594610" y="903184"/>
              <a:ext cx="7939790" cy="4890993"/>
              <a:chOff x="594610" y="903184"/>
              <a:chExt cx="7939790" cy="4890993"/>
            </a:xfrm>
          </p:grpSpPr>
          <p:grpSp>
            <p:nvGrpSpPr>
              <p:cNvPr id="36" name="Group 35"/>
              <p:cNvGrpSpPr/>
              <p:nvPr/>
            </p:nvGrpSpPr>
            <p:grpSpPr>
              <a:xfrm>
                <a:off x="609600" y="903184"/>
                <a:ext cx="7924800" cy="4890993"/>
                <a:chOff x="609600" y="903184"/>
                <a:chExt cx="7924800" cy="4890993"/>
              </a:xfrm>
            </p:grpSpPr>
            <p:sp>
              <p:nvSpPr>
                <p:cNvPr id="20" name="Rectangle 2"/>
                <p:cNvSpPr>
                  <a:spLocks noChangeArrowheads="1"/>
                </p:cNvSpPr>
                <p:nvPr/>
              </p:nvSpPr>
              <p:spPr bwMode="auto">
                <a:xfrm>
                  <a:off x="609600" y="5486400"/>
                  <a:ext cx="415690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rPr>
                    <a:t>Adapted from Fig.</a:t>
                  </a:r>
                  <a:r>
                    <a:rPr kumimoji="0" lang="en-US" altLang="en-US" sz="1400" b="0" i="0" u="none" strike="noStrike" cap="none" normalizeH="0" dirty="0" smtClean="0">
                      <a:ln>
                        <a:noFill/>
                      </a:ln>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rPr>
                    <a:t> 1 (p. 2) of </a:t>
                  </a:r>
                  <a:r>
                    <a:rPr kumimoji="0" lang="en-US" altLang="en-US" sz="1400" b="0" i="0" u="none" strike="noStrike" cap="none" normalizeH="0" baseline="0" dirty="0" smtClean="0">
                      <a:ln>
                        <a:noFill/>
                      </a:ln>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rPr>
                    <a:t>van der </a:t>
                  </a:r>
                  <a:r>
                    <a:rPr kumimoji="0" lang="en-US" altLang="en-US" sz="1400" b="0" i="0" u="none" strike="noStrike" cap="none" normalizeH="0" baseline="0" dirty="0" err="1" smtClean="0">
                      <a:ln>
                        <a:noFill/>
                      </a:ln>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rPr>
                    <a:t>Putten</a:t>
                  </a:r>
                  <a:r>
                    <a:rPr kumimoji="0" lang="en-US" altLang="en-US" sz="1400" b="0" i="0" u="none" strike="noStrike" cap="none" normalizeH="0" baseline="0" dirty="0" smtClean="0">
                      <a:ln>
                        <a:noFill/>
                      </a:ln>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rPr>
                    <a:t> et al. 2002</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grpSp>
              <p:nvGrpSpPr>
                <p:cNvPr id="35" name="Group 34"/>
                <p:cNvGrpSpPr/>
                <p:nvPr/>
              </p:nvGrpSpPr>
              <p:grpSpPr>
                <a:xfrm>
                  <a:off x="609600" y="903184"/>
                  <a:ext cx="7924800" cy="4430816"/>
                  <a:chOff x="609600" y="750784"/>
                  <a:chExt cx="7924800" cy="4430816"/>
                </a:xfrm>
              </p:grpSpPr>
              <p:sp>
                <p:nvSpPr>
                  <p:cNvPr id="18" name="Plus 17"/>
                  <p:cNvSpPr/>
                  <p:nvPr/>
                </p:nvSpPr>
                <p:spPr bwMode="auto">
                  <a:xfrm>
                    <a:off x="3018704" y="2514600"/>
                    <a:ext cx="638896" cy="724239"/>
                  </a:xfrm>
                  <a:prstGeom prst="mathPlus">
                    <a:avLst/>
                  </a:prstGeom>
                  <a:solidFill>
                    <a:srgbClr val="C00000"/>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endParaRPr>
                  </a:p>
                </p:txBody>
              </p:sp>
              <p:sp>
                <p:nvSpPr>
                  <p:cNvPr id="19" name="Equal 18"/>
                  <p:cNvSpPr/>
                  <p:nvPr/>
                </p:nvSpPr>
                <p:spPr bwMode="auto">
                  <a:xfrm>
                    <a:off x="5163529" y="2514600"/>
                    <a:ext cx="572807" cy="762000"/>
                  </a:xfrm>
                  <a:prstGeom prst="mathEqual">
                    <a:avLst/>
                  </a:prstGeom>
                  <a:solidFill>
                    <a:srgbClr val="C00000"/>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endParaRPr>
                  </a:p>
                </p:txBody>
              </p:sp>
              <p:grpSp>
                <p:nvGrpSpPr>
                  <p:cNvPr id="33" name="Group 32"/>
                  <p:cNvGrpSpPr/>
                  <p:nvPr/>
                </p:nvGrpSpPr>
                <p:grpSpPr>
                  <a:xfrm>
                    <a:off x="3284298" y="750784"/>
                    <a:ext cx="2214068" cy="4430816"/>
                    <a:chOff x="3284298" y="750784"/>
                    <a:chExt cx="2214068" cy="4430816"/>
                  </a:xfrm>
                </p:grpSpPr>
                <p:sp>
                  <p:nvSpPr>
                    <p:cNvPr id="22" name="TextBox 21"/>
                    <p:cNvSpPr txBox="1"/>
                    <p:nvPr/>
                  </p:nvSpPr>
                  <p:spPr>
                    <a:xfrm>
                      <a:off x="3284298" y="750784"/>
                      <a:ext cx="2214068" cy="1107996"/>
                    </a:xfrm>
                    <a:prstGeom prst="rect">
                      <a:avLst/>
                    </a:prstGeom>
                    <a:noFill/>
                  </p:spPr>
                  <p:txBody>
                    <a:bodyPr wrap="none" rtlCol="0">
                      <a:spAutoFit/>
                    </a:bodyPr>
                    <a:lstStyle/>
                    <a:p>
                      <a:pPr algn="ctr"/>
                      <a:r>
                        <a:rPr lang="en-US" sz="2200" b="1" dirty="0" smtClean="0"/>
                        <a:t>Sample B(eh)</a:t>
                      </a:r>
                    </a:p>
                    <a:p>
                      <a:pPr algn="ctr"/>
                      <a:r>
                        <a:rPr lang="en-US" sz="2200" b="1" i="1" dirty="0" smtClean="0"/>
                        <a:t>Recipient (target)</a:t>
                      </a:r>
                    </a:p>
                    <a:p>
                      <a:pPr algn="ctr"/>
                      <a:r>
                        <a:rPr lang="en-US" sz="2200" b="1" dirty="0" smtClean="0"/>
                        <a:t>N = 100,000</a:t>
                      </a:r>
                      <a:endParaRPr lang="en-US" sz="2200" b="1" dirty="0"/>
                    </a:p>
                  </p:txBody>
                </p:sp>
                <p:grpSp>
                  <p:nvGrpSpPr>
                    <p:cNvPr id="30" name="Group 29"/>
                    <p:cNvGrpSpPr/>
                    <p:nvPr/>
                  </p:nvGrpSpPr>
                  <p:grpSpPr>
                    <a:xfrm>
                      <a:off x="3854092" y="1905000"/>
                      <a:ext cx="1022708" cy="3276600"/>
                      <a:chOff x="3854092" y="1905000"/>
                      <a:chExt cx="1022708" cy="3276600"/>
                    </a:xfrm>
                  </p:grpSpPr>
                  <p:grpSp>
                    <p:nvGrpSpPr>
                      <p:cNvPr id="8" name="Group 7"/>
                      <p:cNvGrpSpPr/>
                      <p:nvPr/>
                    </p:nvGrpSpPr>
                    <p:grpSpPr>
                      <a:xfrm>
                        <a:off x="3854092" y="1905000"/>
                        <a:ext cx="1022708" cy="3276600"/>
                        <a:chOff x="685800" y="1219200"/>
                        <a:chExt cx="1219200" cy="4114800"/>
                      </a:xfrm>
                    </p:grpSpPr>
                    <p:sp>
                      <p:nvSpPr>
                        <p:cNvPr id="6" name="Rectangle 5"/>
                        <p:cNvSpPr/>
                        <p:nvPr/>
                      </p:nvSpPr>
                      <p:spPr bwMode="auto">
                        <a:xfrm>
                          <a:off x="685800" y="1219200"/>
                          <a:ext cx="381000" cy="4114800"/>
                        </a:xfrm>
                        <a:prstGeom prst="rect">
                          <a:avLst/>
                        </a:prstGeom>
                        <a:solidFill>
                          <a:srgbClr val="D7DAE5"/>
                        </a:solidFill>
                        <a:ln w="12700" cap="flat" cmpd="sng" algn="ctr">
                          <a:solidFill>
                            <a:srgbClr val="D7DAE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endParaRPr>
                        </a:p>
                      </p:txBody>
                    </p:sp>
                    <p:sp>
                      <p:nvSpPr>
                        <p:cNvPr id="7" name="Rectangle 6"/>
                        <p:cNvSpPr/>
                        <p:nvPr/>
                      </p:nvSpPr>
                      <p:spPr bwMode="auto">
                        <a:xfrm>
                          <a:off x="1066800" y="1219200"/>
                          <a:ext cx="838200" cy="4114800"/>
                        </a:xfrm>
                        <a:prstGeom prst="rect">
                          <a:avLst/>
                        </a:prstGeom>
                        <a:solidFill>
                          <a:srgbClr val="49516F"/>
                        </a:solidFill>
                        <a:ln w="12700" cap="flat" cmpd="sng" algn="ctr">
                          <a:solidFill>
                            <a:srgbClr val="64709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endParaRPr>
                        </a:p>
                      </p:txBody>
                    </p:sp>
                  </p:grpSp>
                  <p:sp>
                    <p:nvSpPr>
                      <p:cNvPr id="25" name="TextBox 24"/>
                      <p:cNvSpPr txBox="1"/>
                      <p:nvPr/>
                    </p:nvSpPr>
                    <p:spPr>
                      <a:xfrm>
                        <a:off x="4175967" y="3276600"/>
                        <a:ext cx="700833" cy="430887"/>
                      </a:xfrm>
                      <a:prstGeom prst="rect">
                        <a:avLst/>
                      </a:prstGeom>
                      <a:noFill/>
                    </p:spPr>
                    <p:txBody>
                      <a:bodyPr wrap="none" rtlCol="0">
                        <a:spAutoFit/>
                      </a:bodyPr>
                      <a:lstStyle/>
                      <a:p>
                        <a:r>
                          <a:rPr lang="en-US" sz="2200" b="1" dirty="0" smtClean="0">
                            <a:solidFill>
                              <a:schemeClr val="bg1"/>
                            </a:solidFill>
                          </a:rPr>
                          <a:t>CVs</a:t>
                        </a:r>
                        <a:endParaRPr lang="en-US" sz="2200" b="1" dirty="0">
                          <a:solidFill>
                            <a:schemeClr val="bg1"/>
                          </a:solidFill>
                        </a:endParaRPr>
                      </a:p>
                    </p:txBody>
                  </p:sp>
                </p:grpSp>
              </p:grpSp>
              <p:grpSp>
                <p:nvGrpSpPr>
                  <p:cNvPr id="34" name="Group 33"/>
                  <p:cNvGrpSpPr/>
                  <p:nvPr/>
                </p:nvGrpSpPr>
                <p:grpSpPr>
                  <a:xfrm>
                    <a:off x="609600" y="762000"/>
                    <a:ext cx="2196995" cy="2335107"/>
                    <a:chOff x="609600" y="762000"/>
                    <a:chExt cx="2196995" cy="2335107"/>
                  </a:xfrm>
                </p:grpSpPr>
                <p:sp>
                  <p:nvSpPr>
                    <p:cNvPr id="21" name="TextBox 20"/>
                    <p:cNvSpPr txBox="1"/>
                    <p:nvPr/>
                  </p:nvSpPr>
                  <p:spPr>
                    <a:xfrm>
                      <a:off x="710647" y="762000"/>
                      <a:ext cx="1962396" cy="1107996"/>
                    </a:xfrm>
                    <a:prstGeom prst="rect">
                      <a:avLst/>
                    </a:prstGeom>
                    <a:noFill/>
                  </p:spPr>
                  <p:txBody>
                    <a:bodyPr wrap="none" rtlCol="0">
                      <a:spAutoFit/>
                    </a:bodyPr>
                    <a:lstStyle/>
                    <a:p>
                      <a:pPr algn="ctr"/>
                      <a:r>
                        <a:rPr lang="en-US" sz="2200" b="1" dirty="0" smtClean="0"/>
                        <a:t>Sample A(</a:t>
                      </a:r>
                      <a:r>
                        <a:rPr lang="en-US" sz="2200" b="1" dirty="0" err="1" smtClean="0"/>
                        <a:t>tt</a:t>
                      </a:r>
                      <a:r>
                        <a:rPr lang="en-US" sz="2200" b="1" dirty="0" smtClean="0"/>
                        <a:t>)</a:t>
                      </a:r>
                    </a:p>
                    <a:p>
                      <a:pPr algn="ctr"/>
                      <a:r>
                        <a:rPr lang="en-US" sz="2200" b="1" i="1" dirty="0" smtClean="0"/>
                        <a:t>Donor (source)</a:t>
                      </a:r>
                    </a:p>
                    <a:p>
                      <a:pPr algn="ctr"/>
                      <a:r>
                        <a:rPr lang="en-US" sz="2200" b="1" dirty="0" smtClean="0"/>
                        <a:t>N = 2000</a:t>
                      </a:r>
                      <a:endParaRPr lang="en-US" sz="2200" b="1" dirty="0"/>
                    </a:p>
                  </p:txBody>
                </p:sp>
                <p:grpSp>
                  <p:nvGrpSpPr>
                    <p:cNvPr id="29" name="Group 28"/>
                    <p:cNvGrpSpPr/>
                    <p:nvPr/>
                  </p:nvGrpSpPr>
                  <p:grpSpPr>
                    <a:xfrm>
                      <a:off x="609600" y="2514600"/>
                      <a:ext cx="2196995" cy="582507"/>
                      <a:chOff x="609600" y="2514600"/>
                      <a:chExt cx="2196995" cy="582507"/>
                    </a:xfrm>
                  </p:grpSpPr>
                  <p:grpSp>
                    <p:nvGrpSpPr>
                      <p:cNvPr id="11" name="Group 10"/>
                      <p:cNvGrpSpPr/>
                      <p:nvPr/>
                    </p:nvGrpSpPr>
                    <p:grpSpPr>
                      <a:xfrm>
                        <a:off x="609600" y="2514600"/>
                        <a:ext cx="2196995" cy="582507"/>
                        <a:chOff x="2743200" y="-2291535"/>
                        <a:chExt cx="2619103" cy="3429000"/>
                      </a:xfrm>
                    </p:grpSpPr>
                    <p:sp>
                      <p:nvSpPr>
                        <p:cNvPr id="9" name="Rectangle 8"/>
                        <p:cNvSpPr/>
                        <p:nvPr/>
                      </p:nvSpPr>
                      <p:spPr bwMode="auto">
                        <a:xfrm>
                          <a:off x="2743200" y="-2291535"/>
                          <a:ext cx="838200" cy="3429000"/>
                        </a:xfrm>
                        <a:prstGeom prst="rect">
                          <a:avLst/>
                        </a:prstGeom>
                        <a:solidFill>
                          <a:srgbClr val="49516F"/>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endParaRPr>
                        </a:p>
                      </p:txBody>
                    </p:sp>
                    <p:sp>
                      <p:nvSpPr>
                        <p:cNvPr id="10" name="Rectangle 9"/>
                        <p:cNvSpPr/>
                        <p:nvPr/>
                      </p:nvSpPr>
                      <p:spPr bwMode="auto">
                        <a:xfrm>
                          <a:off x="3581400" y="-2291535"/>
                          <a:ext cx="1780903" cy="3429000"/>
                        </a:xfrm>
                        <a:prstGeom prst="rect">
                          <a:avLst/>
                        </a:prstGeom>
                        <a:solidFill>
                          <a:srgbClr val="8089AC"/>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endParaRPr>
                        </a:p>
                      </p:txBody>
                    </p:sp>
                  </p:grpSp>
                  <p:sp>
                    <p:nvSpPr>
                      <p:cNvPr id="24" name="TextBox 23"/>
                      <p:cNvSpPr txBox="1"/>
                      <p:nvPr/>
                    </p:nvSpPr>
                    <p:spPr>
                      <a:xfrm>
                        <a:off x="609600" y="2590800"/>
                        <a:ext cx="700833" cy="430887"/>
                      </a:xfrm>
                      <a:prstGeom prst="rect">
                        <a:avLst/>
                      </a:prstGeom>
                      <a:noFill/>
                    </p:spPr>
                    <p:txBody>
                      <a:bodyPr wrap="none" rtlCol="0">
                        <a:spAutoFit/>
                      </a:bodyPr>
                      <a:lstStyle/>
                      <a:p>
                        <a:r>
                          <a:rPr lang="en-US" sz="2200" b="1" dirty="0" smtClean="0">
                            <a:solidFill>
                              <a:schemeClr val="bg1"/>
                            </a:solidFill>
                          </a:rPr>
                          <a:t>CVs</a:t>
                        </a:r>
                        <a:endParaRPr lang="en-US" sz="2200" b="1" dirty="0">
                          <a:solidFill>
                            <a:schemeClr val="bg1"/>
                          </a:solidFill>
                        </a:endParaRPr>
                      </a:p>
                    </p:txBody>
                  </p:sp>
                  <p:sp>
                    <p:nvSpPr>
                      <p:cNvPr id="27" name="TextBox 26"/>
                      <p:cNvSpPr txBox="1"/>
                      <p:nvPr/>
                    </p:nvSpPr>
                    <p:spPr>
                      <a:xfrm>
                        <a:off x="1536718" y="2590800"/>
                        <a:ext cx="825482" cy="430887"/>
                      </a:xfrm>
                      <a:prstGeom prst="rect">
                        <a:avLst/>
                      </a:prstGeom>
                      <a:noFill/>
                    </p:spPr>
                    <p:txBody>
                      <a:bodyPr wrap="none" rtlCol="0">
                        <a:spAutoFit/>
                      </a:bodyPr>
                      <a:lstStyle/>
                      <a:p>
                        <a:r>
                          <a:rPr lang="en-US" sz="2200" b="1" dirty="0" smtClean="0">
                            <a:solidFill>
                              <a:schemeClr val="bg1"/>
                            </a:solidFill>
                          </a:rPr>
                          <a:t>ATTs</a:t>
                        </a:r>
                        <a:endParaRPr lang="en-US" sz="2200" b="1" dirty="0">
                          <a:solidFill>
                            <a:schemeClr val="bg1"/>
                          </a:solidFill>
                        </a:endParaRPr>
                      </a:p>
                    </p:txBody>
                  </p:sp>
                </p:grpSp>
              </p:grpSp>
              <p:grpSp>
                <p:nvGrpSpPr>
                  <p:cNvPr id="32" name="Group 31"/>
                  <p:cNvGrpSpPr/>
                  <p:nvPr/>
                </p:nvGrpSpPr>
                <p:grpSpPr>
                  <a:xfrm>
                    <a:off x="6029548" y="767024"/>
                    <a:ext cx="2504852" cy="4414576"/>
                    <a:chOff x="6029548" y="767024"/>
                    <a:chExt cx="2504852" cy="4414576"/>
                  </a:xfrm>
                </p:grpSpPr>
                <p:sp>
                  <p:nvSpPr>
                    <p:cNvPr id="23" name="TextBox 22"/>
                    <p:cNvSpPr txBox="1"/>
                    <p:nvPr/>
                  </p:nvSpPr>
                  <p:spPr>
                    <a:xfrm>
                      <a:off x="6324600" y="767024"/>
                      <a:ext cx="1921488" cy="1107996"/>
                    </a:xfrm>
                    <a:prstGeom prst="rect">
                      <a:avLst/>
                    </a:prstGeom>
                    <a:noFill/>
                  </p:spPr>
                  <p:txBody>
                    <a:bodyPr wrap="none" rtlCol="0">
                      <a:spAutoFit/>
                    </a:bodyPr>
                    <a:lstStyle/>
                    <a:p>
                      <a:pPr algn="ctr"/>
                      <a:r>
                        <a:rPr lang="en-US" sz="2200" b="1" dirty="0" smtClean="0"/>
                        <a:t>Virtual survey</a:t>
                      </a:r>
                    </a:p>
                    <a:p>
                      <a:pPr algn="ctr"/>
                      <a:r>
                        <a:rPr lang="en-US" sz="2200" b="1" i="1" dirty="0" smtClean="0"/>
                        <a:t>Fused data</a:t>
                      </a:r>
                    </a:p>
                    <a:p>
                      <a:pPr algn="ctr"/>
                      <a:r>
                        <a:rPr lang="en-US" sz="2200" b="1" dirty="0" smtClean="0"/>
                        <a:t>N = 100,000</a:t>
                      </a:r>
                      <a:endParaRPr lang="en-US" sz="2200" b="1" dirty="0"/>
                    </a:p>
                  </p:txBody>
                </p:sp>
                <p:grpSp>
                  <p:nvGrpSpPr>
                    <p:cNvPr id="31" name="Group 30"/>
                    <p:cNvGrpSpPr/>
                    <p:nvPr/>
                  </p:nvGrpSpPr>
                  <p:grpSpPr>
                    <a:xfrm>
                      <a:off x="6029548" y="1905000"/>
                      <a:ext cx="2504852" cy="3276600"/>
                      <a:chOff x="6029548" y="1905000"/>
                      <a:chExt cx="2504852" cy="3276600"/>
                    </a:xfrm>
                  </p:grpSpPr>
                  <p:grpSp>
                    <p:nvGrpSpPr>
                      <p:cNvPr id="15" name="Group 14"/>
                      <p:cNvGrpSpPr/>
                      <p:nvPr/>
                    </p:nvGrpSpPr>
                    <p:grpSpPr>
                      <a:xfrm>
                        <a:off x="6029548" y="1905000"/>
                        <a:ext cx="2504852" cy="3276600"/>
                        <a:chOff x="5428488" y="1905000"/>
                        <a:chExt cx="2986108" cy="3429000"/>
                      </a:xfrm>
                    </p:grpSpPr>
                    <p:sp>
                      <p:nvSpPr>
                        <p:cNvPr id="4" name="Rectangle 3"/>
                        <p:cNvSpPr/>
                        <p:nvPr/>
                      </p:nvSpPr>
                      <p:spPr bwMode="auto">
                        <a:xfrm>
                          <a:off x="6633694" y="1905000"/>
                          <a:ext cx="1780902" cy="3429000"/>
                        </a:xfrm>
                        <a:prstGeom prst="rect">
                          <a:avLst/>
                        </a:prstGeom>
                        <a:solidFill>
                          <a:srgbClr val="8089AC"/>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endParaRPr>
                        </a:p>
                      </p:txBody>
                    </p:sp>
                    <p:grpSp>
                      <p:nvGrpSpPr>
                        <p:cNvPr id="12" name="Group 11"/>
                        <p:cNvGrpSpPr/>
                        <p:nvPr/>
                      </p:nvGrpSpPr>
                      <p:grpSpPr>
                        <a:xfrm>
                          <a:off x="5428488" y="1905000"/>
                          <a:ext cx="1219200" cy="3429000"/>
                          <a:chOff x="685800" y="1219200"/>
                          <a:chExt cx="1219200" cy="4114800"/>
                        </a:xfrm>
                      </p:grpSpPr>
                      <p:sp>
                        <p:nvSpPr>
                          <p:cNvPr id="13" name="Rectangle 12"/>
                          <p:cNvSpPr/>
                          <p:nvPr/>
                        </p:nvSpPr>
                        <p:spPr bwMode="auto">
                          <a:xfrm>
                            <a:off x="685800" y="1219200"/>
                            <a:ext cx="381000" cy="4114800"/>
                          </a:xfrm>
                          <a:prstGeom prst="rect">
                            <a:avLst/>
                          </a:prstGeom>
                          <a:solidFill>
                            <a:srgbClr val="D7DAE5"/>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endParaRPr>
                          </a:p>
                        </p:txBody>
                      </p:sp>
                      <p:sp>
                        <p:nvSpPr>
                          <p:cNvPr id="14" name="Rectangle 13"/>
                          <p:cNvSpPr/>
                          <p:nvPr/>
                        </p:nvSpPr>
                        <p:spPr bwMode="auto">
                          <a:xfrm>
                            <a:off x="1066800" y="1219200"/>
                            <a:ext cx="838200" cy="4114800"/>
                          </a:xfrm>
                          <a:prstGeom prst="rect">
                            <a:avLst/>
                          </a:prstGeom>
                          <a:solidFill>
                            <a:srgbClr val="49516F"/>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endParaRPr>
                          </a:p>
                        </p:txBody>
                      </p:sp>
                    </p:grpSp>
                  </p:grpSp>
                  <p:sp>
                    <p:nvSpPr>
                      <p:cNvPr id="26" name="TextBox 25"/>
                      <p:cNvSpPr txBox="1"/>
                      <p:nvPr/>
                    </p:nvSpPr>
                    <p:spPr>
                      <a:xfrm>
                        <a:off x="6367479" y="3276600"/>
                        <a:ext cx="700833" cy="430887"/>
                      </a:xfrm>
                      <a:prstGeom prst="rect">
                        <a:avLst/>
                      </a:prstGeom>
                      <a:noFill/>
                    </p:spPr>
                    <p:txBody>
                      <a:bodyPr wrap="none" rtlCol="0">
                        <a:spAutoFit/>
                      </a:bodyPr>
                      <a:lstStyle/>
                      <a:p>
                        <a:r>
                          <a:rPr lang="en-US" sz="2200" b="1" dirty="0" smtClean="0">
                            <a:solidFill>
                              <a:schemeClr val="bg1"/>
                            </a:solidFill>
                          </a:rPr>
                          <a:t>CVs</a:t>
                        </a:r>
                        <a:endParaRPr lang="en-US" sz="2200" b="1" dirty="0">
                          <a:solidFill>
                            <a:schemeClr val="bg1"/>
                          </a:solidFill>
                        </a:endParaRPr>
                      </a:p>
                    </p:txBody>
                  </p:sp>
                  <p:sp>
                    <p:nvSpPr>
                      <p:cNvPr id="28" name="TextBox 27"/>
                      <p:cNvSpPr txBox="1"/>
                      <p:nvPr/>
                    </p:nvSpPr>
                    <p:spPr>
                      <a:xfrm>
                        <a:off x="7327918" y="3276600"/>
                        <a:ext cx="825482" cy="430887"/>
                      </a:xfrm>
                      <a:prstGeom prst="rect">
                        <a:avLst/>
                      </a:prstGeom>
                      <a:noFill/>
                    </p:spPr>
                    <p:txBody>
                      <a:bodyPr wrap="none" rtlCol="0">
                        <a:spAutoFit/>
                      </a:bodyPr>
                      <a:lstStyle/>
                      <a:p>
                        <a:r>
                          <a:rPr lang="en-US" sz="2200" b="1" dirty="0" smtClean="0">
                            <a:solidFill>
                              <a:schemeClr val="bg1"/>
                            </a:solidFill>
                          </a:rPr>
                          <a:t>ATTs</a:t>
                        </a:r>
                        <a:endParaRPr lang="en-US" sz="2200" b="1" dirty="0">
                          <a:solidFill>
                            <a:schemeClr val="bg1"/>
                          </a:solidFill>
                        </a:endParaRPr>
                      </a:p>
                    </p:txBody>
                  </p:sp>
                </p:grpSp>
              </p:grpSp>
            </p:grpSp>
          </p:grpSp>
          <p:grpSp>
            <p:nvGrpSpPr>
              <p:cNvPr id="42" name="Group 41"/>
              <p:cNvGrpSpPr/>
              <p:nvPr/>
            </p:nvGrpSpPr>
            <p:grpSpPr>
              <a:xfrm>
                <a:off x="594610" y="3309404"/>
                <a:ext cx="2834390" cy="1870946"/>
                <a:chOff x="594610" y="3309404"/>
                <a:chExt cx="2834390" cy="1870946"/>
              </a:xfrm>
            </p:grpSpPr>
            <p:sp>
              <p:nvSpPr>
                <p:cNvPr id="39" name="TextBox 38"/>
                <p:cNvSpPr txBox="1"/>
                <p:nvPr/>
              </p:nvSpPr>
              <p:spPr>
                <a:xfrm>
                  <a:off x="594610" y="3733800"/>
                  <a:ext cx="2834390" cy="1446550"/>
                </a:xfrm>
                <a:prstGeom prst="rect">
                  <a:avLst/>
                </a:prstGeom>
                <a:noFill/>
              </p:spPr>
              <p:txBody>
                <a:bodyPr wrap="square" rtlCol="0">
                  <a:spAutoFit/>
                </a:bodyPr>
                <a:lstStyle/>
                <a:p>
                  <a:r>
                    <a:rPr lang="en-US" b="1" dirty="0" smtClean="0">
                      <a:solidFill>
                        <a:srgbClr val="FF0000"/>
                      </a:solidFill>
                    </a:rPr>
                    <a:t>Common Variables (CVs):</a:t>
                  </a:r>
                </a:p>
                <a:p>
                  <a:r>
                    <a:rPr lang="en-US" sz="1400" b="1" dirty="0" smtClean="0"/>
                    <a:t>-- Socio-economic &amp;</a:t>
                  </a:r>
                </a:p>
                <a:p>
                  <a:r>
                    <a:rPr lang="en-US" sz="1400" b="1" dirty="0"/>
                    <a:t> </a:t>
                  </a:r>
                  <a:r>
                    <a:rPr lang="en-US" sz="1400" b="1" dirty="0" smtClean="0"/>
                    <a:t>   demographic traits</a:t>
                  </a:r>
                </a:p>
                <a:p>
                  <a:r>
                    <a:rPr lang="en-US" sz="1400" b="1" dirty="0" smtClean="0"/>
                    <a:t>-- Land use characteristics</a:t>
                  </a:r>
                </a:p>
                <a:p>
                  <a:r>
                    <a:rPr lang="en-US" sz="1400" b="1" dirty="0"/>
                    <a:t>-- </a:t>
                  </a:r>
                  <a:r>
                    <a:rPr lang="en-US" sz="1400" b="1" dirty="0" smtClean="0"/>
                    <a:t>Targeted marketing variables</a:t>
                  </a:r>
                </a:p>
                <a:p>
                  <a:r>
                    <a:rPr lang="en-US" sz="1400" b="1" dirty="0"/>
                    <a:t>-- </a:t>
                  </a:r>
                  <a:r>
                    <a:rPr lang="en-US" sz="1400" b="1" dirty="0" smtClean="0"/>
                    <a:t>Etc.</a:t>
                  </a:r>
                  <a:endParaRPr lang="en-US" sz="1400" b="1" dirty="0"/>
                </a:p>
              </p:txBody>
            </p:sp>
            <p:cxnSp>
              <p:nvCxnSpPr>
                <p:cNvPr id="41" name="Straight Arrow Connector 40"/>
                <p:cNvCxnSpPr/>
                <p:nvPr/>
              </p:nvCxnSpPr>
              <p:spPr bwMode="auto">
                <a:xfrm flipV="1">
                  <a:off x="960620" y="3309404"/>
                  <a:ext cx="0" cy="424396"/>
                </a:xfrm>
                <a:prstGeom prst="straightConnector1">
                  <a:avLst/>
                </a:prstGeom>
                <a:solidFill>
                  <a:schemeClr val="accent1"/>
                </a:solidFill>
                <a:ln w="38100" cap="flat" cmpd="sng" algn="ctr">
                  <a:solidFill>
                    <a:srgbClr val="49516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37" name="TextBox 36"/>
            <p:cNvSpPr txBox="1"/>
            <p:nvPr/>
          </p:nvSpPr>
          <p:spPr>
            <a:xfrm>
              <a:off x="3748790" y="3309404"/>
              <a:ext cx="523220" cy="687048"/>
            </a:xfrm>
            <a:prstGeom prst="rect">
              <a:avLst/>
            </a:prstGeom>
            <a:noFill/>
          </p:spPr>
          <p:txBody>
            <a:bodyPr vert="vert270" wrap="none" rtlCol="0">
              <a:spAutoFit/>
            </a:bodyPr>
            <a:lstStyle/>
            <a:p>
              <a:r>
                <a:rPr lang="en-US" sz="2200" b="1" dirty="0" smtClean="0"/>
                <a:t>BEH</a:t>
              </a:r>
              <a:endParaRPr lang="en-US" sz="2200" b="1" dirty="0">
                <a:solidFill>
                  <a:schemeClr val="bg1"/>
                </a:solidFill>
              </a:endParaRPr>
            </a:p>
          </p:txBody>
        </p:sp>
        <p:sp>
          <p:nvSpPr>
            <p:cNvPr id="38" name="TextBox 37"/>
            <p:cNvSpPr txBox="1"/>
            <p:nvPr/>
          </p:nvSpPr>
          <p:spPr>
            <a:xfrm>
              <a:off x="5923800" y="3309404"/>
              <a:ext cx="523220" cy="687048"/>
            </a:xfrm>
            <a:prstGeom prst="rect">
              <a:avLst/>
            </a:prstGeom>
            <a:noFill/>
          </p:spPr>
          <p:txBody>
            <a:bodyPr vert="vert270" wrap="none" rtlCol="0">
              <a:spAutoFit/>
            </a:bodyPr>
            <a:lstStyle/>
            <a:p>
              <a:r>
                <a:rPr lang="en-US" sz="2200" b="1" dirty="0" smtClean="0"/>
                <a:t>BEH</a:t>
              </a:r>
              <a:endParaRPr lang="en-US" sz="2200" b="1" dirty="0">
                <a:solidFill>
                  <a:schemeClr val="bg1"/>
                </a:solidFill>
              </a:endParaRPr>
            </a:p>
          </p:txBody>
        </p:sp>
      </p:grpSp>
    </p:spTree>
    <p:extLst>
      <p:ext uri="{BB962C8B-B14F-4D97-AF65-F5344CB8AC3E}">
        <p14:creationId xmlns:p14="http://schemas.microsoft.com/office/powerpoint/2010/main" val="1153728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985723"/>
            <a:ext cx="7543799" cy="766877"/>
          </a:xfrm>
        </p:spPr>
        <p:txBody>
          <a:bodyPr/>
          <a:lstStyle/>
          <a:p>
            <a:r>
              <a:rPr lang="en-US" b="1" dirty="0">
                <a:effectLst/>
              </a:rPr>
              <a:t>2</a:t>
            </a:r>
            <a:r>
              <a:rPr lang="en-US" b="1" dirty="0" smtClean="0">
                <a:effectLst/>
              </a:rPr>
              <a:t>.  Impute attitudes </a:t>
            </a:r>
            <a:r>
              <a:rPr lang="en-US" sz="2800" b="1" dirty="0" smtClean="0">
                <a:effectLst/>
              </a:rPr>
              <a:t>(3)</a:t>
            </a:r>
            <a:endParaRPr lang="en-US" sz="2800" b="1" dirty="0">
              <a:effectLst/>
            </a:endParaRPr>
          </a:p>
        </p:txBody>
      </p:sp>
      <p:sp>
        <p:nvSpPr>
          <p:cNvPr id="3" name="Content Placeholder 2"/>
          <p:cNvSpPr>
            <a:spLocks noGrp="1"/>
          </p:cNvSpPr>
          <p:nvPr>
            <p:ph idx="1"/>
          </p:nvPr>
        </p:nvSpPr>
        <p:spPr>
          <a:xfrm>
            <a:off x="685801" y="2133600"/>
            <a:ext cx="7772400" cy="4343400"/>
          </a:xfrm>
        </p:spPr>
        <p:txBody>
          <a:bodyPr/>
          <a:lstStyle/>
          <a:p>
            <a:r>
              <a:rPr lang="en-US" dirty="0" smtClean="0">
                <a:effectLst/>
              </a:rPr>
              <a:t>Uh… that’s been tried…  And such models are lousy at predicting attitudes (typical R</a:t>
            </a:r>
            <a:r>
              <a:rPr lang="en-US" baseline="30000" dirty="0" smtClean="0">
                <a:effectLst/>
              </a:rPr>
              <a:t>2</a:t>
            </a:r>
            <a:r>
              <a:rPr lang="en-US" dirty="0" smtClean="0">
                <a:effectLst/>
              </a:rPr>
              <a:t>s &lt; 0.1)</a:t>
            </a:r>
          </a:p>
          <a:p>
            <a:r>
              <a:rPr lang="en-US" dirty="0" smtClean="0">
                <a:effectLst/>
              </a:rPr>
              <a:t>True!  But that’s when</a:t>
            </a:r>
          </a:p>
          <a:p>
            <a:pPr lvl="1"/>
            <a:r>
              <a:rPr lang="en-US" dirty="0" smtClean="0">
                <a:effectLst/>
              </a:rPr>
              <a:t>only SED variables are used as predictors  </a:t>
            </a:r>
            <a:r>
              <a:rPr lang="en-US" i="1" dirty="0" smtClean="0">
                <a:solidFill>
                  <a:srgbClr val="FF0000"/>
                </a:solidFill>
                <a:effectLst/>
              </a:rPr>
              <a:t>(what if we add LU and other variables?)</a:t>
            </a:r>
            <a:r>
              <a:rPr lang="en-US" dirty="0" smtClean="0">
                <a:effectLst/>
              </a:rPr>
              <a:t>; and</a:t>
            </a:r>
          </a:p>
          <a:p>
            <a:pPr lvl="1"/>
            <a:r>
              <a:rPr lang="en-US" dirty="0" smtClean="0">
                <a:effectLst/>
              </a:rPr>
              <a:t>one-size-fits-all coefficients are estimated  </a:t>
            </a:r>
            <a:r>
              <a:rPr lang="en-US" i="1" dirty="0" smtClean="0">
                <a:solidFill>
                  <a:srgbClr val="FF0000"/>
                </a:solidFill>
                <a:effectLst/>
              </a:rPr>
              <a:t>(what if we get fancier with segmentation?)</a:t>
            </a:r>
          </a:p>
        </p:txBody>
      </p:sp>
      <p:sp>
        <p:nvSpPr>
          <p:cNvPr id="4" name="TextBox 3"/>
          <p:cNvSpPr txBox="1"/>
          <p:nvPr/>
        </p:nvSpPr>
        <p:spPr>
          <a:xfrm>
            <a:off x="457200" y="6518565"/>
            <a:ext cx="1980029" cy="369332"/>
          </a:xfrm>
          <a:prstGeom prst="rect">
            <a:avLst/>
          </a:prstGeom>
          <a:noFill/>
        </p:spPr>
        <p:txBody>
          <a:bodyPr wrap="none" rtlCol="0">
            <a:spAutoFit/>
          </a:bodyPr>
          <a:lstStyle/>
          <a:p>
            <a:r>
              <a:rPr lang="en-US" dirty="0" smtClean="0"/>
              <a:t>Spears et al. (2013)</a:t>
            </a:r>
            <a:endParaRPr lang="en-US" dirty="0"/>
          </a:p>
        </p:txBody>
      </p:sp>
    </p:spTree>
    <p:extLst>
      <p:ext uri="{BB962C8B-B14F-4D97-AF65-F5344CB8AC3E}">
        <p14:creationId xmlns:p14="http://schemas.microsoft.com/office/powerpoint/2010/main" val="121927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0923"/>
            <a:ext cx="7924800" cy="766877"/>
          </a:xfrm>
        </p:spPr>
        <p:txBody>
          <a:bodyPr/>
          <a:lstStyle/>
          <a:p>
            <a:r>
              <a:rPr lang="en-US" b="1" dirty="0" smtClean="0">
                <a:effectLst/>
              </a:rPr>
              <a:t>Machine learning to the rescue?</a:t>
            </a:r>
            <a:endParaRPr lang="en-US" sz="2800" b="1" dirty="0">
              <a:effectLst/>
            </a:endParaRPr>
          </a:p>
        </p:txBody>
      </p:sp>
      <p:sp>
        <p:nvSpPr>
          <p:cNvPr id="3" name="Content Placeholder 2"/>
          <p:cNvSpPr>
            <a:spLocks noGrp="1"/>
          </p:cNvSpPr>
          <p:nvPr>
            <p:ph idx="1"/>
          </p:nvPr>
        </p:nvSpPr>
        <p:spPr>
          <a:xfrm>
            <a:off x="685800" y="1676400"/>
            <a:ext cx="8077200" cy="5146965"/>
          </a:xfrm>
        </p:spPr>
        <p:txBody>
          <a:bodyPr/>
          <a:lstStyle/>
          <a:p>
            <a:pPr>
              <a:buSzPct val="100000"/>
              <a:buFont typeface="Times New Roman" panose="02020603050405020304" pitchFamily="18" charset="0"/>
              <a:buChar char="■"/>
            </a:pPr>
            <a:r>
              <a:rPr lang="en-US" sz="3000" b="1" dirty="0" smtClean="0">
                <a:effectLst/>
              </a:rPr>
              <a:t>decision trees &amp; random forests </a:t>
            </a:r>
            <a:r>
              <a:rPr lang="en-US" sz="3000" dirty="0" smtClean="0">
                <a:effectLst/>
              </a:rPr>
              <a:t>(</a:t>
            </a:r>
            <a:r>
              <a:rPr lang="en-US" sz="3000" i="1" dirty="0" smtClean="0">
                <a:effectLst/>
              </a:rPr>
              <a:t>cluster</a:t>
            </a:r>
            <a:r>
              <a:rPr lang="en-US" sz="3000" dirty="0" smtClean="0">
                <a:effectLst/>
              </a:rPr>
              <a:t> </a:t>
            </a:r>
            <a:r>
              <a:rPr lang="en-US" sz="3000" i="1" dirty="0">
                <a:effectLst/>
              </a:rPr>
              <a:t>specifically so as to maxi­mize within-cluster </a:t>
            </a:r>
            <a:r>
              <a:rPr lang="en-US" sz="3000" i="1" dirty="0" smtClean="0">
                <a:effectLst/>
              </a:rPr>
              <a:t>homo­geneity </a:t>
            </a:r>
            <a:r>
              <a:rPr lang="en-US" sz="3000" i="1" dirty="0">
                <a:effectLst/>
              </a:rPr>
              <a:t>on the target attitude</a:t>
            </a:r>
            <a:r>
              <a:rPr lang="en-US" sz="3000" dirty="0" smtClean="0">
                <a:effectLst/>
              </a:rPr>
              <a:t>)</a:t>
            </a:r>
          </a:p>
          <a:p>
            <a:pPr>
              <a:buSzPct val="100000"/>
              <a:buFont typeface="Times New Roman" panose="02020603050405020304" pitchFamily="18" charset="0"/>
              <a:buChar char="■"/>
            </a:pPr>
            <a:r>
              <a:rPr lang="en-US" sz="3000" b="1" dirty="0" smtClean="0">
                <a:effectLst/>
              </a:rPr>
              <a:t>k-nearest neighbor</a:t>
            </a:r>
          </a:p>
          <a:p>
            <a:pPr>
              <a:buSzPct val="100000"/>
              <a:buFont typeface="Times New Roman" panose="02020603050405020304" pitchFamily="18" charset="0"/>
              <a:buChar char="■"/>
            </a:pPr>
            <a:r>
              <a:rPr lang="en-US" sz="3000" dirty="0" smtClean="0">
                <a:effectLst/>
              </a:rPr>
              <a:t>least absolute shrinkage selection operator </a:t>
            </a:r>
            <a:r>
              <a:rPr lang="en-US" sz="3000" b="1" dirty="0" smtClean="0">
                <a:effectLst/>
              </a:rPr>
              <a:t>(LASSO) regression</a:t>
            </a:r>
          </a:p>
          <a:p>
            <a:pPr>
              <a:buSzPct val="100000"/>
              <a:buFont typeface="Times New Roman" panose="02020603050405020304" pitchFamily="18" charset="0"/>
              <a:buChar char="■"/>
            </a:pPr>
            <a:r>
              <a:rPr lang="en-US" sz="3000" b="1" dirty="0" smtClean="0">
                <a:effectLst/>
              </a:rPr>
              <a:t>adaptive boosting</a:t>
            </a:r>
          </a:p>
          <a:p>
            <a:pPr>
              <a:buSzPct val="100000"/>
              <a:buFont typeface="Times New Roman" panose="02020603050405020304" pitchFamily="18" charset="0"/>
              <a:buChar char="■"/>
            </a:pPr>
            <a:r>
              <a:rPr lang="en-US" sz="3000" b="1" dirty="0" smtClean="0">
                <a:effectLst/>
              </a:rPr>
              <a:t>support vector machines</a:t>
            </a:r>
            <a:r>
              <a:rPr lang="en-US" sz="3000" dirty="0" smtClean="0">
                <a:effectLst/>
              </a:rPr>
              <a:t>, etc…</a:t>
            </a:r>
          </a:p>
          <a:p>
            <a:pPr>
              <a:buSzPct val="100000"/>
              <a:buFont typeface="Times New Roman" panose="02020603050405020304" pitchFamily="18" charset="0"/>
              <a:buChar char="■"/>
            </a:pPr>
            <a:r>
              <a:rPr lang="en-US" sz="3000" dirty="0" smtClean="0">
                <a:effectLst/>
              </a:rPr>
              <a:t>… offer ways of imputing </a:t>
            </a:r>
            <a:r>
              <a:rPr lang="en-US" sz="3000" dirty="0">
                <a:effectLst/>
              </a:rPr>
              <a:t>attitudes to Sample </a:t>
            </a:r>
            <a:r>
              <a:rPr lang="en-US" sz="3000" dirty="0" smtClean="0">
                <a:effectLst/>
              </a:rPr>
              <a:t>B</a:t>
            </a:r>
          </a:p>
        </p:txBody>
      </p:sp>
      <p:sp>
        <p:nvSpPr>
          <p:cNvPr id="4" name="TextBox 3"/>
          <p:cNvSpPr txBox="1"/>
          <p:nvPr/>
        </p:nvSpPr>
        <p:spPr>
          <a:xfrm>
            <a:off x="6752179" y="6518565"/>
            <a:ext cx="2163221" cy="369332"/>
          </a:xfrm>
          <a:prstGeom prst="rect">
            <a:avLst/>
          </a:prstGeom>
          <a:noFill/>
        </p:spPr>
        <p:txBody>
          <a:bodyPr wrap="none" rtlCol="0">
            <a:spAutoFit/>
          </a:bodyPr>
          <a:lstStyle/>
          <a:p>
            <a:r>
              <a:rPr lang="en-US" dirty="0" smtClean="0"/>
              <a:t>Wu &amp; Kumar (2009)</a:t>
            </a:r>
            <a:endParaRPr lang="en-US" dirty="0"/>
          </a:p>
        </p:txBody>
      </p:sp>
    </p:spTree>
    <p:extLst>
      <p:ext uri="{BB962C8B-B14F-4D97-AF65-F5344CB8AC3E}">
        <p14:creationId xmlns:p14="http://schemas.microsoft.com/office/powerpoint/2010/main" val="43490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0969"/>
            <a:ext cx="8610600" cy="876831"/>
          </a:xfrm>
        </p:spPr>
        <p:txBody>
          <a:bodyPr/>
          <a:lstStyle/>
          <a:p>
            <a:r>
              <a:rPr lang="en-US" b="1" dirty="0">
                <a:effectLst/>
              </a:rPr>
              <a:t>P</a:t>
            </a:r>
            <a:r>
              <a:rPr lang="en-US" b="1" dirty="0" smtClean="0">
                <a:effectLst/>
              </a:rPr>
              <a:t>roof-of-concept work in progress</a:t>
            </a:r>
            <a:endParaRPr lang="en-US" sz="2800" b="1" dirty="0">
              <a:effectLst/>
            </a:endParaRPr>
          </a:p>
        </p:txBody>
      </p:sp>
      <p:sp>
        <p:nvSpPr>
          <p:cNvPr id="6" name="Content Placeholder 5"/>
          <p:cNvSpPr>
            <a:spLocks noGrp="1"/>
          </p:cNvSpPr>
          <p:nvPr>
            <p:ph idx="1"/>
          </p:nvPr>
        </p:nvSpPr>
        <p:spPr>
          <a:xfrm>
            <a:off x="685800" y="1524000"/>
            <a:ext cx="7772400" cy="4876800"/>
          </a:xfrm>
        </p:spPr>
        <p:txBody>
          <a:bodyPr/>
          <a:lstStyle/>
          <a:p>
            <a:r>
              <a:rPr lang="en-US" b="1" dirty="0" smtClean="0">
                <a:solidFill>
                  <a:srgbClr val="FF0000"/>
                </a:solidFill>
                <a:effectLst/>
              </a:rPr>
              <a:t>Sample A </a:t>
            </a:r>
            <a:r>
              <a:rPr lang="en-US" sz="2200" dirty="0" smtClean="0">
                <a:effectLst/>
              </a:rPr>
              <a:t>(N=2,352)</a:t>
            </a:r>
            <a:r>
              <a:rPr lang="en-US" dirty="0" smtClean="0">
                <a:effectLst/>
              </a:rPr>
              <a:t>: </a:t>
            </a:r>
          </a:p>
          <a:p>
            <a:pPr lvl="1"/>
            <a:r>
              <a:rPr lang="en-US" sz="2400" dirty="0" smtClean="0">
                <a:effectLst/>
              </a:rPr>
              <a:t>2011 survey of Northern California commuters</a:t>
            </a:r>
          </a:p>
          <a:p>
            <a:pPr lvl="1"/>
            <a:r>
              <a:rPr lang="en-US" sz="2400" dirty="0" smtClean="0">
                <a:effectLst/>
              </a:rPr>
              <a:t>14 pp. survey, including measurement of numerous attitudes, behavior with respect to recent commute, and sociodemographic traits</a:t>
            </a:r>
          </a:p>
          <a:p>
            <a:r>
              <a:rPr lang="en-US" b="1" dirty="0" smtClean="0">
                <a:solidFill>
                  <a:srgbClr val="FF0000"/>
                </a:solidFill>
                <a:effectLst/>
              </a:rPr>
              <a:t>Sample B </a:t>
            </a:r>
            <a:r>
              <a:rPr lang="en-US" sz="2200" dirty="0" smtClean="0">
                <a:solidFill>
                  <a:prstClr val="black"/>
                </a:solidFill>
                <a:effectLst/>
              </a:rPr>
              <a:t>(N=64,412</a:t>
            </a:r>
            <a:r>
              <a:rPr lang="en-US" sz="2200" dirty="0">
                <a:solidFill>
                  <a:prstClr val="black"/>
                </a:solidFill>
                <a:effectLst/>
              </a:rPr>
              <a:t>)</a:t>
            </a:r>
            <a:r>
              <a:rPr lang="en-US" dirty="0">
                <a:solidFill>
                  <a:prstClr val="black"/>
                </a:solidFill>
                <a:effectLst/>
              </a:rPr>
              <a:t>: </a:t>
            </a:r>
            <a:endParaRPr lang="en-US" dirty="0" smtClean="0">
              <a:solidFill>
                <a:prstClr val="black"/>
              </a:solidFill>
              <a:effectLst/>
            </a:endParaRPr>
          </a:p>
          <a:p>
            <a:pPr lvl="1"/>
            <a:r>
              <a:rPr lang="en-US" sz="2400" dirty="0" smtClean="0">
                <a:effectLst/>
              </a:rPr>
              <a:t>2009 US National Household Travel Survey (NHTS)</a:t>
            </a:r>
          </a:p>
          <a:p>
            <a:pPr lvl="1"/>
            <a:r>
              <a:rPr lang="en-US" sz="2400" dirty="0" smtClean="0">
                <a:effectLst/>
              </a:rPr>
              <a:t>One-day travel diary, sociodemographic traits</a:t>
            </a:r>
            <a:r>
              <a:rPr lang="en-US" sz="2400" dirty="0" smtClean="0">
                <a:solidFill>
                  <a:prstClr val="black"/>
                </a:solidFill>
                <a:effectLst/>
                <a:ea typeface="+mn-ea"/>
                <a:cs typeface="+mn-cs"/>
              </a:rPr>
              <a:t>, </a:t>
            </a:r>
            <a:r>
              <a:rPr lang="en-US" sz="2400" dirty="0">
                <a:solidFill>
                  <a:prstClr val="black"/>
                </a:solidFill>
                <a:effectLst/>
                <a:ea typeface="+mn-ea"/>
                <a:cs typeface="+mn-cs"/>
              </a:rPr>
              <a:t>almost no attitudinal </a:t>
            </a:r>
            <a:r>
              <a:rPr lang="en-US" sz="2400" dirty="0" smtClean="0">
                <a:solidFill>
                  <a:prstClr val="black"/>
                </a:solidFill>
                <a:effectLst/>
                <a:ea typeface="+mn-ea"/>
                <a:cs typeface="+mn-cs"/>
              </a:rPr>
              <a:t>questions</a:t>
            </a:r>
          </a:p>
          <a:p>
            <a:pPr lvl="1"/>
            <a:r>
              <a:rPr lang="en-US" sz="2400" dirty="0" smtClean="0">
                <a:solidFill>
                  <a:prstClr val="black"/>
                </a:solidFill>
                <a:effectLst/>
                <a:ea typeface="+mn-ea"/>
                <a:cs typeface="+mn-cs"/>
              </a:rPr>
              <a:t>Randomly selected one driving-age person per HH, since the unit of observation for Sample A is the </a:t>
            </a:r>
            <a:r>
              <a:rPr lang="en-US" sz="2400" dirty="0" err="1" smtClean="0">
                <a:solidFill>
                  <a:prstClr val="black"/>
                </a:solidFill>
                <a:effectLst/>
                <a:ea typeface="+mn-ea"/>
                <a:cs typeface="+mn-cs"/>
              </a:rPr>
              <a:t>indiv</a:t>
            </a:r>
            <a:r>
              <a:rPr lang="en-US" sz="2400" dirty="0" smtClean="0">
                <a:solidFill>
                  <a:prstClr val="black"/>
                </a:solidFill>
                <a:effectLst/>
                <a:ea typeface="+mn-ea"/>
                <a:cs typeface="+mn-cs"/>
              </a:rPr>
              <a:t>.</a:t>
            </a:r>
            <a:endParaRPr lang="en-US" sz="2000" dirty="0">
              <a:effectLst/>
            </a:endParaRPr>
          </a:p>
        </p:txBody>
      </p:sp>
    </p:spTree>
    <p:extLst>
      <p:ext uri="{BB962C8B-B14F-4D97-AF65-F5344CB8AC3E}">
        <p14:creationId xmlns:p14="http://schemas.microsoft.com/office/powerpoint/2010/main" val="194341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909523"/>
            <a:ext cx="6838950" cy="766877"/>
          </a:xfrm>
        </p:spPr>
        <p:txBody>
          <a:bodyPr/>
          <a:lstStyle/>
          <a:p>
            <a:r>
              <a:rPr lang="en-US" b="1" dirty="0" smtClean="0">
                <a:effectLst/>
              </a:rPr>
              <a:t>Our mission</a:t>
            </a:r>
            <a:endParaRPr lang="en-US" dirty="0"/>
          </a:p>
        </p:txBody>
      </p:sp>
      <p:sp>
        <p:nvSpPr>
          <p:cNvPr id="3" name="Content Placeholder 2"/>
          <p:cNvSpPr>
            <a:spLocks noGrp="1"/>
          </p:cNvSpPr>
          <p:nvPr>
            <p:ph idx="1"/>
          </p:nvPr>
        </p:nvSpPr>
        <p:spPr>
          <a:xfrm>
            <a:off x="838200" y="1981200"/>
            <a:ext cx="7543800" cy="3657600"/>
          </a:xfrm>
        </p:spPr>
        <p:txBody>
          <a:bodyPr/>
          <a:lstStyle/>
          <a:p>
            <a:r>
              <a:rPr lang="en-US" dirty="0" smtClean="0">
                <a:effectLst/>
              </a:rPr>
              <a:t>Using machine-learning methods, impute ATTs from Sample A to Sample B</a:t>
            </a:r>
          </a:p>
          <a:p>
            <a:r>
              <a:rPr lang="en-US" dirty="0" smtClean="0">
                <a:effectLst/>
              </a:rPr>
              <a:t>Estimate a travel behavior (TB) model without and with ATTs, to assess value added</a:t>
            </a:r>
          </a:p>
          <a:p>
            <a:pPr lvl="1"/>
            <a:r>
              <a:rPr lang="en-US" dirty="0" smtClean="0">
                <a:effectLst/>
              </a:rPr>
              <a:t>We chose </a:t>
            </a:r>
            <a:r>
              <a:rPr lang="en-US" b="1" i="1" dirty="0" smtClean="0">
                <a:solidFill>
                  <a:srgbClr val="FF0000"/>
                </a:solidFill>
                <a:effectLst/>
              </a:rPr>
              <a:t>vehicle ownership (VO) </a:t>
            </a:r>
            <a:r>
              <a:rPr lang="en-US" dirty="0" smtClean="0">
                <a:effectLst/>
              </a:rPr>
              <a:t>as the TB of interest, since we could model that on both samples and compare</a:t>
            </a:r>
            <a:endParaRPr lang="en-US" dirty="0">
              <a:effectLst/>
            </a:endParaRPr>
          </a:p>
        </p:txBody>
      </p:sp>
    </p:spTree>
    <p:extLst>
      <p:ext uri="{BB962C8B-B14F-4D97-AF65-F5344CB8AC3E}">
        <p14:creationId xmlns:p14="http://schemas.microsoft.com/office/powerpoint/2010/main" val="61381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842015"/>
            <a:ext cx="6838950" cy="1443985"/>
          </a:xfrm>
        </p:spPr>
        <p:txBody>
          <a:bodyPr/>
          <a:lstStyle/>
          <a:p>
            <a:r>
              <a:rPr lang="en-US" b="1" dirty="0" smtClean="0">
                <a:effectLst/>
              </a:rPr>
              <a:t>At least two key     questions of interest</a:t>
            </a:r>
            <a:endParaRPr lang="en-US" dirty="0"/>
          </a:p>
        </p:txBody>
      </p:sp>
      <p:sp>
        <p:nvSpPr>
          <p:cNvPr id="3" name="Content Placeholder 2"/>
          <p:cNvSpPr>
            <a:spLocks noGrp="1"/>
          </p:cNvSpPr>
          <p:nvPr>
            <p:ph idx="1"/>
          </p:nvPr>
        </p:nvSpPr>
        <p:spPr>
          <a:xfrm>
            <a:off x="685800" y="2819400"/>
            <a:ext cx="7772400" cy="2286000"/>
          </a:xfrm>
        </p:spPr>
        <p:txBody>
          <a:bodyPr/>
          <a:lstStyle/>
          <a:p>
            <a:pPr marL="514350" indent="-514350">
              <a:buSzPct val="100000"/>
              <a:buFont typeface="+mj-lt"/>
              <a:buAutoNum type="arabicPeriod"/>
            </a:pPr>
            <a:r>
              <a:rPr lang="en-US" dirty="0" smtClean="0">
                <a:effectLst/>
              </a:rPr>
              <a:t>How well do we impute ATTs – to their “own” (source) sample?</a:t>
            </a:r>
          </a:p>
          <a:p>
            <a:pPr marL="514350" indent="-514350">
              <a:buSzPct val="100000"/>
              <a:buFont typeface="+mj-lt"/>
              <a:buAutoNum type="arabicPeriod"/>
            </a:pPr>
            <a:r>
              <a:rPr lang="en-US" dirty="0" smtClean="0">
                <a:effectLst/>
              </a:rPr>
              <a:t>How much explanatory power do the imputed ATTs add to the TB model on the target sample?</a:t>
            </a:r>
          </a:p>
        </p:txBody>
      </p:sp>
    </p:spTree>
    <p:extLst>
      <p:ext uri="{BB962C8B-B14F-4D97-AF65-F5344CB8AC3E}">
        <p14:creationId xmlns:p14="http://schemas.microsoft.com/office/powerpoint/2010/main" val="128454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508"/>
            <a:ext cx="8153400" cy="836292"/>
          </a:xfrm>
        </p:spPr>
        <p:txBody>
          <a:bodyPr/>
          <a:lstStyle/>
          <a:p>
            <a:r>
              <a:rPr lang="en-US" b="1" dirty="0" smtClean="0">
                <a:effectLst/>
              </a:rPr>
              <a:t>1. How </a:t>
            </a:r>
            <a:r>
              <a:rPr lang="en-US" b="1" dirty="0">
                <a:effectLst/>
              </a:rPr>
              <a:t>well do we </a:t>
            </a:r>
            <a:r>
              <a:rPr lang="en-US" b="1" dirty="0" smtClean="0">
                <a:effectLst/>
              </a:rPr>
              <a:t>impute ATTs?</a:t>
            </a:r>
            <a:endParaRPr lang="en-US" b="1" dirty="0"/>
          </a:p>
        </p:txBody>
      </p:sp>
      <p:sp>
        <p:nvSpPr>
          <p:cNvPr id="4" name="Content Placeholder 2"/>
          <p:cNvSpPr>
            <a:spLocks noGrp="1"/>
          </p:cNvSpPr>
          <p:nvPr>
            <p:ph idx="1"/>
          </p:nvPr>
        </p:nvSpPr>
        <p:spPr>
          <a:xfrm>
            <a:off x="685800" y="1676400"/>
            <a:ext cx="7772400" cy="4800600"/>
          </a:xfrm>
        </p:spPr>
        <p:txBody>
          <a:bodyPr/>
          <a:lstStyle/>
          <a:p>
            <a:r>
              <a:rPr lang="en-US" b="1" dirty="0">
                <a:solidFill>
                  <a:srgbClr val="FF0000"/>
                </a:solidFill>
                <a:effectLst/>
              </a:rPr>
              <a:t>Sample A </a:t>
            </a:r>
            <a:r>
              <a:rPr lang="en-US" sz="2200" dirty="0">
                <a:effectLst/>
              </a:rPr>
              <a:t>(N=2,352)</a:t>
            </a:r>
            <a:r>
              <a:rPr lang="en-US" dirty="0">
                <a:effectLst/>
              </a:rPr>
              <a:t>: </a:t>
            </a:r>
          </a:p>
          <a:p>
            <a:pPr lvl="1"/>
            <a:r>
              <a:rPr lang="en-US" sz="2400" dirty="0" smtClean="0">
                <a:effectLst/>
              </a:rPr>
              <a:t>The pool of variables common to both surveys was augmented with numerous land use variables from external sources</a:t>
            </a:r>
          </a:p>
          <a:p>
            <a:pPr lvl="1"/>
            <a:r>
              <a:rPr lang="en-US" sz="2400" dirty="0" smtClean="0">
                <a:effectLst/>
              </a:rPr>
              <a:t>LASSO </a:t>
            </a:r>
            <a:r>
              <a:rPr lang="en-US" sz="2400" dirty="0">
                <a:effectLst/>
              </a:rPr>
              <a:t>regression </a:t>
            </a:r>
            <a:r>
              <a:rPr lang="en-US" sz="1800" dirty="0" smtClean="0">
                <a:effectLst/>
              </a:rPr>
              <a:t>(with 10-fold cross-validation) </a:t>
            </a:r>
            <a:r>
              <a:rPr lang="en-US" sz="2400" dirty="0" smtClean="0">
                <a:effectLst/>
              </a:rPr>
              <a:t>reduced </a:t>
            </a:r>
            <a:r>
              <a:rPr lang="en-US" sz="2400" b="1" i="1" dirty="0" smtClean="0">
                <a:solidFill>
                  <a:srgbClr val="FF0000"/>
                </a:solidFill>
                <a:effectLst/>
              </a:rPr>
              <a:t>mean-squared error</a:t>
            </a:r>
            <a:r>
              <a:rPr lang="en-US" sz="2400" dirty="0" smtClean="0">
                <a:effectLst/>
              </a:rPr>
              <a:t> in </a:t>
            </a:r>
            <a:r>
              <a:rPr lang="en-US" sz="2400" dirty="0">
                <a:effectLst/>
              </a:rPr>
              <a:t>prediction of</a:t>
            </a:r>
            <a:r>
              <a:rPr lang="en-US" dirty="0">
                <a:effectLst/>
              </a:rPr>
              <a:t> </a:t>
            </a:r>
            <a:r>
              <a:rPr lang="en-US" sz="1800" dirty="0" smtClean="0">
                <a:effectLst/>
              </a:rPr>
              <a:t>(the 3 best) </a:t>
            </a:r>
            <a:r>
              <a:rPr lang="en-US" sz="2400" dirty="0">
                <a:effectLst/>
              </a:rPr>
              <a:t>ATTs by </a:t>
            </a:r>
            <a:r>
              <a:rPr lang="en-US" sz="2400" dirty="0">
                <a:solidFill>
                  <a:srgbClr val="FF0000"/>
                </a:solidFill>
                <a:effectLst/>
              </a:rPr>
              <a:t>22-26%</a:t>
            </a:r>
            <a:r>
              <a:rPr lang="en-US" sz="2400" dirty="0">
                <a:effectLst/>
              </a:rPr>
              <a:t> compared to using the </a:t>
            </a:r>
            <a:r>
              <a:rPr lang="en-US" sz="2400" dirty="0" smtClean="0">
                <a:effectLst/>
              </a:rPr>
              <a:t>mean</a:t>
            </a:r>
          </a:p>
          <a:p>
            <a:pPr lvl="1"/>
            <a:r>
              <a:rPr lang="en-US" sz="2400" dirty="0" smtClean="0">
                <a:effectLst/>
              </a:rPr>
              <a:t>Correlations between observed and predicted:</a:t>
            </a:r>
          </a:p>
          <a:p>
            <a:pPr lvl="2"/>
            <a:r>
              <a:rPr lang="en-US" sz="2000" b="1" i="1" dirty="0" smtClean="0">
                <a:effectLst/>
              </a:rPr>
              <a:t>pro-transit:  </a:t>
            </a:r>
            <a:r>
              <a:rPr lang="en-US" sz="2000" dirty="0" smtClean="0">
                <a:solidFill>
                  <a:srgbClr val="FF0000"/>
                </a:solidFill>
                <a:effectLst/>
              </a:rPr>
              <a:t>0.546</a:t>
            </a:r>
          </a:p>
          <a:p>
            <a:pPr lvl="2"/>
            <a:r>
              <a:rPr lang="en-US" sz="2000" b="1" i="1" dirty="0" smtClean="0">
                <a:effectLst/>
              </a:rPr>
              <a:t>pro-active transportation:  </a:t>
            </a:r>
            <a:r>
              <a:rPr lang="en-US" sz="2000" dirty="0" smtClean="0">
                <a:solidFill>
                  <a:srgbClr val="FF0000"/>
                </a:solidFill>
                <a:effectLst/>
              </a:rPr>
              <a:t>0.540</a:t>
            </a:r>
          </a:p>
          <a:p>
            <a:pPr lvl="2"/>
            <a:r>
              <a:rPr lang="en-US" sz="2000" b="1" i="1" dirty="0" smtClean="0">
                <a:effectLst/>
              </a:rPr>
              <a:t>pro-density:  </a:t>
            </a:r>
            <a:r>
              <a:rPr lang="en-US" sz="2000" dirty="0" smtClean="0">
                <a:solidFill>
                  <a:srgbClr val="FF0000"/>
                </a:solidFill>
                <a:effectLst/>
              </a:rPr>
              <a:t>0.567</a:t>
            </a:r>
            <a:endParaRPr lang="en-US" sz="2000" dirty="0">
              <a:solidFill>
                <a:srgbClr val="FF0000"/>
              </a:solidFill>
              <a:effectLst/>
            </a:endParaRPr>
          </a:p>
        </p:txBody>
      </p:sp>
      <p:graphicFrame>
        <p:nvGraphicFramePr>
          <p:cNvPr id="5" name="Content Placeholder 4"/>
          <p:cNvGraphicFramePr>
            <a:graphicFrameLocks/>
          </p:cNvGraphicFramePr>
          <p:nvPr>
            <p:extLst>
              <p:ext uri="{D42A27DB-BD31-4B8C-83A1-F6EECF244321}">
                <p14:modId xmlns:p14="http://schemas.microsoft.com/office/powerpoint/2010/main" val="484597555"/>
              </p:ext>
            </p:extLst>
          </p:nvPr>
        </p:nvGraphicFramePr>
        <p:xfrm>
          <a:off x="762000" y="4648200"/>
          <a:ext cx="7620000" cy="2110740"/>
        </p:xfrm>
        <a:graphic>
          <a:graphicData uri="http://schemas.openxmlformats.org/drawingml/2006/table">
            <a:tbl>
              <a:tblPr/>
              <a:tblGrid>
                <a:gridCol w="3048001">
                  <a:extLst>
                    <a:ext uri="{9D8B030D-6E8A-4147-A177-3AD203B41FA5}">
                      <a16:colId xmlns:a16="http://schemas.microsoft.com/office/drawing/2014/main" val="3478498154"/>
                    </a:ext>
                  </a:extLst>
                </a:gridCol>
                <a:gridCol w="1523999">
                  <a:extLst>
                    <a:ext uri="{9D8B030D-6E8A-4147-A177-3AD203B41FA5}">
                      <a16:colId xmlns:a16="http://schemas.microsoft.com/office/drawing/2014/main" val="1082994910"/>
                    </a:ext>
                  </a:extLst>
                </a:gridCol>
                <a:gridCol w="1524000">
                  <a:extLst>
                    <a:ext uri="{9D8B030D-6E8A-4147-A177-3AD203B41FA5}">
                      <a16:colId xmlns:a16="http://schemas.microsoft.com/office/drawing/2014/main" val="2770928518"/>
                    </a:ext>
                  </a:extLst>
                </a:gridCol>
                <a:gridCol w="1524000">
                  <a:extLst>
                    <a:ext uri="{9D8B030D-6E8A-4147-A177-3AD203B41FA5}">
                      <a16:colId xmlns:a16="http://schemas.microsoft.com/office/drawing/2014/main" val="17865126"/>
                    </a:ext>
                  </a:extLst>
                </a:gridCol>
              </a:tblGrid>
              <a:tr h="457200">
                <a:tc>
                  <a:txBody>
                    <a:bodyPr/>
                    <a:lstStyle/>
                    <a:p>
                      <a:pPr algn="l" fontAlgn="b"/>
                      <a:r>
                        <a:rPr lang="en-US" sz="2400" b="1" i="0" u="none" strike="noStrike" dirty="0">
                          <a:solidFill>
                            <a:srgbClr val="000000"/>
                          </a:solidFill>
                          <a:effectLst/>
                          <a:latin typeface="Calibri" panose="020F0502020204030204" pitchFamily="34" charset="0"/>
                        </a:rPr>
                        <a:t>Variable</a:t>
                      </a:r>
                    </a:p>
                  </a:txBody>
                  <a:tcPr marL="7620" marR="7620" marT="7620" marB="0" anchor="b">
                    <a:lnL>
                      <a:noFill/>
                    </a:lnL>
                    <a:lnR>
                      <a:noFill/>
                    </a:lnR>
                    <a:lnT>
                      <a:noFill/>
                    </a:lnT>
                    <a:lnB>
                      <a:noFill/>
                    </a:lnB>
                    <a:solidFill>
                      <a:schemeClr val="bg1"/>
                    </a:solidFill>
                  </a:tcPr>
                </a:tc>
                <a:tc>
                  <a:txBody>
                    <a:bodyPr/>
                    <a:lstStyle/>
                    <a:p>
                      <a:pPr algn="ctr" fontAlgn="b"/>
                      <a:r>
                        <a:rPr lang="en-US" sz="2400" b="1" i="0" u="none" strike="noStrike" dirty="0" smtClean="0">
                          <a:solidFill>
                            <a:srgbClr val="000000"/>
                          </a:solidFill>
                          <a:effectLst/>
                          <a:latin typeface="Calibri" panose="020F0502020204030204" pitchFamily="34" charset="0"/>
                        </a:rPr>
                        <a:t>random</a:t>
                      </a:r>
                    </a:p>
                    <a:p>
                      <a:pPr algn="ctr" fontAlgn="b"/>
                      <a:r>
                        <a:rPr lang="en-US" sz="2400" b="1" i="0" u="none" strike="noStrike" dirty="0" smtClean="0">
                          <a:solidFill>
                            <a:srgbClr val="000000"/>
                          </a:solidFill>
                          <a:effectLst/>
                          <a:latin typeface="Calibri" panose="020F0502020204030204" pitchFamily="34" charset="0"/>
                        </a:rPr>
                        <a:t>hot deck</a:t>
                      </a:r>
                      <a:endParaRPr lang="en-US" sz="2400" b="1"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solidFill>
                      <a:schemeClr val="bg1"/>
                    </a:solidFill>
                  </a:tcPr>
                </a:tc>
                <a:tc>
                  <a:txBody>
                    <a:bodyPr/>
                    <a:lstStyle/>
                    <a:p>
                      <a:pPr algn="ctr" fontAlgn="b"/>
                      <a:r>
                        <a:rPr lang="en-US" sz="2400" b="1" i="0" u="none" strike="noStrike" dirty="0" smtClean="0">
                          <a:solidFill>
                            <a:srgbClr val="000000"/>
                          </a:solidFill>
                          <a:effectLst/>
                          <a:latin typeface="Calibri" panose="020F0502020204030204" pitchFamily="34" charset="0"/>
                        </a:rPr>
                        <a:t>average</a:t>
                      </a:r>
                      <a:endParaRPr lang="en-US" sz="2400" b="1"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solidFill>
                      <a:schemeClr val="bg1"/>
                    </a:solidFill>
                  </a:tcPr>
                </a:tc>
                <a:tc>
                  <a:txBody>
                    <a:bodyPr/>
                    <a:lstStyle/>
                    <a:p>
                      <a:pPr algn="ctr" fontAlgn="b"/>
                      <a:r>
                        <a:rPr lang="en-US" sz="2400" b="1" i="0" u="none" strike="noStrike" dirty="0" smtClean="0">
                          <a:solidFill>
                            <a:srgbClr val="000000"/>
                          </a:solidFill>
                          <a:effectLst/>
                          <a:latin typeface="Calibri" panose="020F0502020204030204" pitchFamily="34" charset="0"/>
                        </a:rPr>
                        <a:t>lasso regression</a:t>
                      </a:r>
                      <a:endParaRPr lang="en-US" sz="2400" b="1"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solidFill>
                      <a:schemeClr val="bg1"/>
                    </a:solidFill>
                  </a:tcPr>
                </a:tc>
                <a:extLst>
                  <a:ext uri="{0D108BD9-81ED-4DB2-BD59-A6C34878D82A}">
                    <a16:rowId xmlns:a16="http://schemas.microsoft.com/office/drawing/2014/main" val="4049928642"/>
                  </a:ext>
                </a:extLst>
              </a:tr>
              <a:tr h="457200">
                <a:tc>
                  <a:txBody>
                    <a:bodyPr/>
                    <a:lstStyle/>
                    <a:p>
                      <a:pPr algn="l" fontAlgn="b"/>
                      <a:r>
                        <a:rPr lang="en-US" sz="2400" b="0" i="0" u="none" strike="noStrike" dirty="0">
                          <a:solidFill>
                            <a:srgbClr val="000000"/>
                          </a:solidFill>
                          <a:effectLst/>
                          <a:latin typeface="Calibri" panose="020F0502020204030204" pitchFamily="34" charset="0"/>
                        </a:rPr>
                        <a:t>pro-transit</a:t>
                      </a:r>
                    </a:p>
                  </a:txBody>
                  <a:tcPr marL="7620" marR="7620" marT="7620" marB="0" anchor="b">
                    <a:lnL>
                      <a:noFill/>
                    </a:lnL>
                    <a:lnR>
                      <a:noFill/>
                    </a:lnR>
                    <a:lnT>
                      <a:noFill/>
                    </a:lnT>
                    <a:lnB>
                      <a:noFill/>
                    </a:lnB>
                    <a:solidFill>
                      <a:schemeClr val="bg1"/>
                    </a:solidFill>
                  </a:tcPr>
                </a:tc>
                <a:tc>
                  <a:txBody>
                    <a:bodyPr/>
                    <a:lstStyle/>
                    <a:p>
                      <a:pPr algn="ctr" fontAlgn="b"/>
                      <a:r>
                        <a:rPr lang="en-US" sz="2400" b="0" i="0" u="none" strike="noStrike" dirty="0" smtClean="0">
                          <a:solidFill>
                            <a:srgbClr val="000000"/>
                          </a:solidFill>
                          <a:effectLst/>
                          <a:latin typeface="Calibri" panose="020F0502020204030204" pitchFamily="34" charset="0"/>
                        </a:rPr>
                        <a:t>2.021</a:t>
                      </a:r>
                      <a:endParaRPr lang="en-US" sz="24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solidFill>
                      <a:schemeClr val="bg1"/>
                    </a:solidFill>
                  </a:tcPr>
                </a:tc>
                <a:tc>
                  <a:txBody>
                    <a:bodyPr/>
                    <a:lstStyle/>
                    <a:p>
                      <a:pPr algn="ctr" fontAlgn="b"/>
                      <a:r>
                        <a:rPr lang="en-US" sz="2400" b="0" i="0" u="none" strike="noStrike" dirty="0" smtClean="0">
                          <a:solidFill>
                            <a:srgbClr val="000000"/>
                          </a:solidFill>
                          <a:effectLst/>
                          <a:latin typeface="Calibri" panose="020F0502020204030204" pitchFamily="34" charset="0"/>
                        </a:rPr>
                        <a:t>0.993</a:t>
                      </a:r>
                      <a:endParaRPr lang="en-US" sz="24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solidFill>
                      <a:schemeClr val="bg1"/>
                    </a:solidFill>
                  </a:tcPr>
                </a:tc>
                <a:tc>
                  <a:txBody>
                    <a:bodyPr/>
                    <a:lstStyle/>
                    <a:p>
                      <a:pPr algn="ctr" fontAlgn="b"/>
                      <a:r>
                        <a:rPr lang="en-US" sz="2400" b="0" i="0" u="none" strike="noStrike" dirty="0" smtClean="0">
                          <a:solidFill>
                            <a:srgbClr val="000000"/>
                          </a:solidFill>
                          <a:effectLst/>
                          <a:latin typeface="Calibri" panose="020F0502020204030204" pitchFamily="34" charset="0"/>
                        </a:rPr>
                        <a:t>0.757</a:t>
                      </a:r>
                      <a:endParaRPr lang="en-US" sz="24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solidFill>
                      <a:schemeClr val="bg1"/>
                    </a:solidFill>
                  </a:tcPr>
                </a:tc>
                <a:extLst>
                  <a:ext uri="{0D108BD9-81ED-4DB2-BD59-A6C34878D82A}">
                    <a16:rowId xmlns:a16="http://schemas.microsoft.com/office/drawing/2014/main" val="677980735"/>
                  </a:ext>
                </a:extLst>
              </a:tr>
              <a:tr h="457200">
                <a:tc>
                  <a:txBody>
                    <a:bodyPr/>
                    <a:lstStyle/>
                    <a:p>
                      <a:pPr algn="l" fontAlgn="b"/>
                      <a:r>
                        <a:rPr lang="en-US" sz="2400" b="0" i="0" u="none" strike="noStrike" dirty="0">
                          <a:solidFill>
                            <a:srgbClr val="000000"/>
                          </a:solidFill>
                          <a:effectLst/>
                          <a:latin typeface="Calibri" panose="020F0502020204030204" pitchFamily="34" charset="0"/>
                        </a:rPr>
                        <a:t>pro-active </a:t>
                      </a:r>
                      <a:r>
                        <a:rPr lang="en-US" sz="2400" b="0" i="0" u="none" strike="noStrike" dirty="0" err="1">
                          <a:solidFill>
                            <a:srgbClr val="000000"/>
                          </a:solidFill>
                          <a:effectLst/>
                          <a:latin typeface="Calibri" panose="020F0502020204030204" pitchFamily="34" charset="0"/>
                        </a:rPr>
                        <a:t>transp</a:t>
                      </a:r>
                      <a:endParaRPr lang="en-US" sz="24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solidFill>
                      <a:schemeClr val="bg1"/>
                    </a:solidFill>
                  </a:tcPr>
                </a:tc>
                <a:tc>
                  <a:txBody>
                    <a:bodyPr/>
                    <a:lstStyle/>
                    <a:p>
                      <a:pPr algn="ctr" fontAlgn="b"/>
                      <a:r>
                        <a:rPr lang="en-US" sz="2400" b="0" i="0" u="none" strike="noStrike" dirty="0" smtClean="0">
                          <a:solidFill>
                            <a:srgbClr val="000000"/>
                          </a:solidFill>
                          <a:effectLst/>
                          <a:latin typeface="Calibri" panose="020F0502020204030204" pitchFamily="34" charset="0"/>
                        </a:rPr>
                        <a:t>2.009</a:t>
                      </a:r>
                      <a:endParaRPr lang="en-US" sz="24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solidFill>
                      <a:schemeClr val="bg1"/>
                    </a:solidFill>
                  </a:tcPr>
                </a:tc>
                <a:tc>
                  <a:txBody>
                    <a:bodyPr/>
                    <a:lstStyle/>
                    <a:p>
                      <a:pPr algn="ctr" fontAlgn="b"/>
                      <a:r>
                        <a:rPr lang="en-US" sz="2400" b="0" i="0" u="none" strike="noStrike" dirty="0" smtClean="0">
                          <a:solidFill>
                            <a:srgbClr val="000000"/>
                          </a:solidFill>
                          <a:effectLst/>
                          <a:latin typeface="Calibri" panose="020F0502020204030204" pitchFamily="34" charset="0"/>
                        </a:rPr>
                        <a:t>1.009</a:t>
                      </a:r>
                      <a:endParaRPr lang="en-US" sz="24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solidFill>
                      <a:schemeClr val="bg1"/>
                    </a:solidFill>
                  </a:tcPr>
                </a:tc>
                <a:tc>
                  <a:txBody>
                    <a:bodyPr/>
                    <a:lstStyle/>
                    <a:p>
                      <a:pPr algn="ctr" fontAlgn="b"/>
                      <a:r>
                        <a:rPr lang="en-US" sz="2400" b="0" i="0" u="none" strike="noStrike" dirty="0" smtClean="0">
                          <a:solidFill>
                            <a:srgbClr val="000000"/>
                          </a:solidFill>
                          <a:effectLst/>
                          <a:latin typeface="Calibri" panose="020F0502020204030204" pitchFamily="34" charset="0"/>
                        </a:rPr>
                        <a:t>0.789</a:t>
                      </a:r>
                      <a:endParaRPr lang="en-US" sz="24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solidFill>
                      <a:schemeClr val="bg1"/>
                    </a:solidFill>
                  </a:tcPr>
                </a:tc>
                <a:extLst>
                  <a:ext uri="{0D108BD9-81ED-4DB2-BD59-A6C34878D82A}">
                    <a16:rowId xmlns:a16="http://schemas.microsoft.com/office/drawing/2014/main" val="459499137"/>
                  </a:ext>
                </a:extLst>
              </a:tr>
              <a:tr h="457200">
                <a:tc>
                  <a:txBody>
                    <a:bodyPr/>
                    <a:lstStyle/>
                    <a:p>
                      <a:pPr algn="l" fontAlgn="b"/>
                      <a:r>
                        <a:rPr lang="en-US" sz="2400" b="0" i="0" u="none" strike="noStrike">
                          <a:solidFill>
                            <a:srgbClr val="000000"/>
                          </a:solidFill>
                          <a:effectLst/>
                          <a:latin typeface="Calibri" panose="020F0502020204030204" pitchFamily="34" charset="0"/>
                        </a:rPr>
                        <a:t>pro-density</a:t>
                      </a:r>
                    </a:p>
                  </a:txBody>
                  <a:tcPr marL="7620" marR="7620" marT="7620" marB="0" anchor="b">
                    <a:lnL>
                      <a:noFill/>
                    </a:lnL>
                    <a:lnR>
                      <a:noFill/>
                    </a:lnR>
                    <a:lnT>
                      <a:noFill/>
                    </a:lnT>
                    <a:lnB>
                      <a:noFill/>
                    </a:lnB>
                    <a:solidFill>
                      <a:schemeClr val="bg1"/>
                    </a:solidFill>
                  </a:tcPr>
                </a:tc>
                <a:tc>
                  <a:txBody>
                    <a:bodyPr/>
                    <a:lstStyle/>
                    <a:p>
                      <a:pPr algn="ctr" fontAlgn="b"/>
                      <a:r>
                        <a:rPr lang="en-US" sz="2400" b="0" i="0" u="none" strike="noStrike" dirty="0" smtClean="0">
                          <a:solidFill>
                            <a:srgbClr val="000000"/>
                          </a:solidFill>
                          <a:effectLst/>
                          <a:latin typeface="Calibri" panose="020F0502020204030204" pitchFamily="34" charset="0"/>
                        </a:rPr>
                        <a:t>1.970</a:t>
                      </a:r>
                      <a:endParaRPr lang="en-US" sz="24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solidFill>
                      <a:schemeClr val="bg1"/>
                    </a:solidFill>
                  </a:tcPr>
                </a:tc>
                <a:tc>
                  <a:txBody>
                    <a:bodyPr/>
                    <a:lstStyle/>
                    <a:p>
                      <a:pPr algn="ctr" fontAlgn="b"/>
                      <a:r>
                        <a:rPr lang="en-US" sz="2400" b="0" i="0" u="none" strike="noStrike" dirty="0" smtClean="0">
                          <a:solidFill>
                            <a:srgbClr val="000000"/>
                          </a:solidFill>
                          <a:effectLst/>
                          <a:latin typeface="Calibri" panose="020F0502020204030204" pitchFamily="34" charset="0"/>
                        </a:rPr>
                        <a:t>1.005</a:t>
                      </a:r>
                      <a:endParaRPr lang="en-US" sz="24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solidFill>
                      <a:schemeClr val="bg1"/>
                    </a:solidFill>
                  </a:tcPr>
                </a:tc>
                <a:tc>
                  <a:txBody>
                    <a:bodyPr/>
                    <a:lstStyle/>
                    <a:p>
                      <a:pPr algn="ctr" fontAlgn="b"/>
                      <a:r>
                        <a:rPr lang="en-US" sz="2400" b="0" i="0" u="none" strike="noStrike" dirty="0" smtClean="0">
                          <a:solidFill>
                            <a:srgbClr val="000000"/>
                          </a:solidFill>
                          <a:effectLst/>
                          <a:latin typeface="Calibri" panose="020F0502020204030204" pitchFamily="34" charset="0"/>
                        </a:rPr>
                        <a:t>0.748</a:t>
                      </a:r>
                      <a:endParaRPr lang="en-US" sz="24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solidFill>
                      <a:schemeClr val="bg1"/>
                    </a:solidFill>
                  </a:tcPr>
                </a:tc>
                <a:extLst>
                  <a:ext uri="{0D108BD9-81ED-4DB2-BD59-A6C34878D82A}">
                    <a16:rowId xmlns:a16="http://schemas.microsoft.com/office/drawing/2014/main" val="2650102976"/>
                  </a:ext>
                </a:extLst>
              </a:tr>
            </a:tbl>
          </a:graphicData>
        </a:graphic>
      </p:graphicFrame>
    </p:spTree>
    <p:extLst>
      <p:ext uri="{BB962C8B-B14F-4D97-AF65-F5344CB8AC3E}">
        <p14:creationId xmlns:p14="http://schemas.microsoft.com/office/powerpoint/2010/main" val="160424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962025"/>
            <a:ext cx="6838950" cy="714375"/>
          </a:xfrm>
        </p:spPr>
        <p:txBody>
          <a:bodyPr/>
          <a:lstStyle/>
          <a:p>
            <a:r>
              <a:rPr lang="en-US" b="1" dirty="0" smtClean="0">
                <a:effectLst/>
              </a:rPr>
              <a:t>Motivation </a:t>
            </a:r>
            <a:r>
              <a:rPr lang="en-US" sz="2400" b="1" dirty="0" smtClean="0">
                <a:effectLst/>
              </a:rPr>
              <a:t>(1)</a:t>
            </a:r>
            <a:endParaRPr lang="en-US" sz="2400" b="1" dirty="0">
              <a:effectLst/>
            </a:endParaRPr>
          </a:p>
        </p:txBody>
      </p:sp>
      <p:sp>
        <p:nvSpPr>
          <p:cNvPr id="3" name="Content Placeholder 2"/>
          <p:cNvSpPr>
            <a:spLocks noGrp="1"/>
          </p:cNvSpPr>
          <p:nvPr>
            <p:ph sz="half" idx="1"/>
          </p:nvPr>
        </p:nvSpPr>
        <p:spPr>
          <a:xfrm>
            <a:off x="609600" y="2209800"/>
            <a:ext cx="4572000" cy="3587044"/>
          </a:xfrm>
        </p:spPr>
        <p:txBody>
          <a:bodyPr/>
          <a:lstStyle/>
          <a:p>
            <a:r>
              <a:rPr lang="en-US" dirty="0" smtClean="0">
                <a:effectLst/>
              </a:rPr>
              <a:t>“Travel demand modelers can be classified into two kinds of people:</a:t>
            </a:r>
          </a:p>
          <a:p>
            <a:pPr lvl="1"/>
            <a:r>
              <a:rPr lang="en-US" dirty="0" smtClean="0">
                <a:effectLst/>
              </a:rPr>
              <a:t>those who </a:t>
            </a:r>
            <a:r>
              <a:rPr lang="en-US" b="1" i="1" dirty="0" smtClean="0">
                <a:solidFill>
                  <a:srgbClr val="64709A"/>
                </a:solidFill>
                <a:effectLst/>
              </a:rPr>
              <a:t>focus on the V</a:t>
            </a:r>
            <a:r>
              <a:rPr lang="en-US" sz="2800" dirty="0" smtClean="0">
                <a:effectLst/>
              </a:rPr>
              <a:t>,</a:t>
            </a:r>
            <a:r>
              <a:rPr lang="en-US" dirty="0" smtClean="0">
                <a:effectLst/>
              </a:rPr>
              <a:t> and</a:t>
            </a:r>
          </a:p>
          <a:p>
            <a:pPr lvl="1"/>
            <a:r>
              <a:rPr lang="en-US" dirty="0" smtClean="0">
                <a:effectLst/>
              </a:rPr>
              <a:t>those who </a:t>
            </a:r>
            <a:r>
              <a:rPr lang="en-US" b="1" i="1" dirty="0" smtClean="0">
                <a:solidFill>
                  <a:srgbClr val="64709A"/>
                </a:solidFill>
                <a:effectLst/>
              </a:rPr>
              <a:t>focus on the </a:t>
            </a:r>
            <a:r>
              <a:rPr lang="en-US" b="1" i="1" dirty="0" smtClean="0">
                <a:solidFill>
                  <a:srgbClr val="64709A"/>
                </a:solidFill>
                <a:effectLst/>
                <a:sym typeface="Symbol" panose="05050102010706020507" pitchFamily="18" charset="2"/>
              </a:rPr>
              <a:t> </a:t>
            </a:r>
            <a:r>
              <a:rPr lang="en-US" sz="3200" dirty="0" smtClean="0">
                <a:effectLst/>
                <a:sym typeface="Symbol" panose="05050102010706020507" pitchFamily="18" charset="2"/>
              </a:rPr>
              <a:t>”</a:t>
            </a:r>
          </a:p>
          <a:p>
            <a:pPr lvl="8"/>
            <a:endParaRPr lang="en-US" dirty="0" smtClean="0">
              <a:effectLst/>
              <a:sym typeface="Symbol" panose="05050102010706020507" pitchFamily="18" charset="2"/>
            </a:endParaRPr>
          </a:p>
          <a:p>
            <a:pPr lvl="2"/>
            <a:r>
              <a:rPr lang="en-US" dirty="0" smtClean="0">
                <a:effectLst/>
                <a:sym typeface="Symbol" panose="05050102010706020507" pitchFamily="18" charset="2"/>
              </a:rPr>
              <a:t>Sergio </a:t>
            </a:r>
            <a:r>
              <a:rPr lang="en-US" dirty="0" err="1" smtClean="0">
                <a:effectLst/>
                <a:sym typeface="Symbol" panose="05050102010706020507" pitchFamily="18" charset="2"/>
              </a:rPr>
              <a:t>Jara</a:t>
            </a:r>
            <a:r>
              <a:rPr lang="en-US" dirty="0" smtClean="0">
                <a:effectLst/>
                <a:sym typeface="Symbol" panose="05050102010706020507" pitchFamily="18" charset="2"/>
              </a:rPr>
              <a:t>-Diaz (I think)</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166" t="25551" r="73333" b="38888"/>
          <a:stretch/>
        </p:blipFill>
        <p:spPr>
          <a:xfrm>
            <a:off x="5419724" y="2286000"/>
            <a:ext cx="2962275" cy="3510844"/>
          </a:xfrm>
          <a:prstGeom prst="rect">
            <a:avLst/>
          </a:prstGeom>
        </p:spPr>
      </p:pic>
      <p:sp>
        <p:nvSpPr>
          <p:cNvPr id="5" name="TextBox 4"/>
          <p:cNvSpPr txBox="1"/>
          <p:nvPr/>
        </p:nvSpPr>
        <p:spPr>
          <a:xfrm>
            <a:off x="838200" y="5867400"/>
            <a:ext cx="1587294" cy="646331"/>
          </a:xfrm>
          <a:prstGeom prst="rect">
            <a:avLst/>
          </a:prstGeom>
          <a:noFill/>
        </p:spPr>
        <p:txBody>
          <a:bodyPr wrap="none" rtlCol="0">
            <a:spAutoFit/>
          </a:bodyPr>
          <a:lstStyle/>
          <a:p>
            <a:r>
              <a:rPr lang="en-US" dirty="0" smtClean="0"/>
              <a:t>V:  observed</a:t>
            </a:r>
          </a:p>
          <a:p>
            <a:r>
              <a:rPr lang="en-US" dirty="0" smtClean="0">
                <a:sym typeface="Symbol" panose="05050102010706020507" pitchFamily="18" charset="2"/>
              </a:rPr>
              <a:t> :  unobserved</a:t>
            </a:r>
            <a:endParaRPr lang="en-US" dirty="0"/>
          </a:p>
        </p:txBody>
      </p:sp>
      <p:sp>
        <p:nvSpPr>
          <p:cNvPr id="6" name="TextBox 5"/>
          <p:cNvSpPr txBox="1"/>
          <p:nvPr/>
        </p:nvSpPr>
        <p:spPr>
          <a:xfrm>
            <a:off x="2514600" y="6001488"/>
            <a:ext cx="2287806" cy="369332"/>
          </a:xfrm>
          <a:prstGeom prst="rect">
            <a:avLst/>
          </a:prstGeom>
          <a:noFill/>
        </p:spPr>
        <p:txBody>
          <a:bodyPr wrap="none" rtlCol="0">
            <a:spAutoFit/>
          </a:bodyPr>
          <a:lstStyle/>
          <a:p>
            <a:r>
              <a:rPr lang="en-US" dirty="0" smtClean="0"/>
              <a:t>influences on behavior</a:t>
            </a:r>
            <a:endParaRPr lang="en-US" dirty="0"/>
          </a:p>
        </p:txBody>
      </p:sp>
      <p:sp>
        <p:nvSpPr>
          <p:cNvPr id="7" name="TextBox 6"/>
          <p:cNvSpPr txBox="1"/>
          <p:nvPr/>
        </p:nvSpPr>
        <p:spPr>
          <a:xfrm>
            <a:off x="2310078" y="5897380"/>
            <a:ext cx="381836" cy="584775"/>
          </a:xfrm>
          <a:prstGeom prst="rect">
            <a:avLst/>
          </a:prstGeom>
          <a:noFill/>
        </p:spPr>
        <p:txBody>
          <a:bodyPr wrap="none" rtlCol="0">
            <a:spAutoFit/>
          </a:bodyPr>
          <a:lstStyle/>
          <a:p>
            <a:r>
              <a:rPr lang="en-US" sz="3200" dirty="0"/>
              <a:t>}</a:t>
            </a:r>
          </a:p>
        </p:txBody>
      </p:sp>
    </p:spTree>
    <p:extLst>
      <p:ext uri="{BB962C8B-B14F-4D97-AF65-F5344CB8AC3E}">
        <p14:creationId xmlns:p14="http://schemas.microsoft.com/office/powerpoint/2010/main" val="35668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508"/>
            <a:ext cx="8153400" cy="836292"/>
          </a:xfrm>
        </p:spPr>
        <p:txBody>
          <a:bodyPr/>
          <a:lstStyle/>
          <a:p>
            <a:r>
              <a:rPr lang="en-US" b="1" dirty="0" smtClean="0">
                <a:effectLst/>
              </a:rPr>
              <a:t>1. How </a:t>
            </a:r>
            <a:r>
              <a:rPr lang="en-US" b="1" dirty="0">
                <a:effectLst/>
              </a:rPr>
              <a:t>well do we </a:t>
            </a:r>
            <a:r>
              <a:rPr lang="en-US" b="1" dirty="0" smtClean="0">
                <a:effectLst/>
              </a:rPr>
              <a:t>impute ATTs?</a:t>
            </a:r>
            <a:endParaRPr lang="en-US" b="1" dirty="0"/>
          </a:p>
        </p:txBody>
      </p:sp>
      <p:sp>
        <p:nvSpPr>
          <p:cNvPr id="4" name="Content Placeholder 2"/>
          <p:cNvSpPr>
            <a:spLocks noGrp="1"/>
          </p:cNvSpPr>
          <p:nvPr>
            <p:ph idx="1"/>
          </p:nvPr>
        </p:nvSpPr>
        <p:spPr>
          <a:xfrm>
            <a:off x="685800" y="1752600"/>
            <a:ext cx="7772400" cy="4800600"/>
          </a:xfrm>
        </p:spPr>
        <p:txBody>
          <a:bodyPr/>
          <a:lstStyle/>
          <a:p>
            <a:r>
              <a:rPr lang="en-US" b="1" dirty="0">
                <a:solidFill>
                  <a:srgbClr val="FF0000"/>
                </a:solidFill>
                <a:effectLst/>
              </a:rPr>
              <a:t>Sample A </a:t>
            </a:r>
            <a:r>
              <a:rPr lang="en-US" sz="2200" dirty="0">
                <a:effectLst/>
              </a:rPr>
              <a:t>(N=2,352)</a:t>
            </a:r>
            <a:r>
              <a:rPr lang="en-US" dirty="0">
                <a:effectLst/>
              </a:rPr>
              <a:t>: </a:t>
            </a:r>
          </a:p>
          <a:p>
            <a:pPr lvl="1"/>
            <a:r>
              <a:rPr lang="en-US" sz="2400" dirty="0" smtClean="0">
                <a:effectLst/>
              </a:rPr>
              <a:t>The pool of variables common to both surveys was augmented with numerous land use variables from external sources</a:t>
            </a:r>
          </a:p>
          <a:p>
            <a:pPr lvl="1"/>
            <a:r>
              <a:rPr lang="en-US" sz="2400" dirty="0" smtClean="0">
                <a:effectLst/>
              </a:rPr>
              <a:t>LASSO </a:t>
            </a:r>
            <a:r>
              <a:rPr lang="en-US" sz="2400" dirty="0">
                <a:effectLst/>
              </a:rPr>
              <a:t>regression </a:t>
            </a:r>
            <a:r>
              <a:rPr lang="en-US" sz="1800" dirty="0" smtClean="0">
                <a:effectLst/>
              </a:rPr>
              <a:t>(with 10-fold cross-validation) </a:t>
            </a:r>
            <a:r>
              <a:rPr lang="en-US" sz="2400" dirty="0" smtClean="0">
                <a:effectLst/>
              </a:rPr>
              <a:t>reduced </a:t>
            </a:r>
            <a:r>
              <a:rPr lang="en-US" sz="2400" b="1" i="1" dirty="0" smtClean="0">
                <a:solidFill>
                  <a:srgbClr val="FF0000"/>
                </a:solidFill>
                <a:effectLst/>
              </a:rPr>
              <a:t>mean-squared error</a:t>
            </a:r>
            <a:r>
              <a:rPr lang="en-US" sz="2400" dirty="0" smtClean="0">
                <a:effectLst/>
              </a:rPr>
              <a:t> in </a:t>
            </a:r>
            <a:r>
              <a:rPr lang="en-US" sz="2400" dirty="0">
                <a:effectLst/>
              </a:rPr>
              <a:t>prediction of</a:t>
            </a:r>
            <a:r>
              <a:rPr lang="en-US" dirty="0">
                <a:effectLst/>
              </a:rPr>
              <a:t> </a:t>
            </a:r>
            <a:r>
              <a:rPr lang="en-US" sz="1800" dirty="0" smtClean="0">
                <a:effectLst/>
              </a:rPr>
              <a:t>(the 3 best) </a:t>
            </a:r>
            <a:r>
              <a:rPr lang="en-US" sz="2400" dirty="0">
                <a:effectLst/>
              </a:rPr>
              <a:t>ATTs by </a:t>
            </a:r>
            <a:r>
              <a:rPr lang="en-US" sz="2400" dirty="0">
                <a:solidFill>
                  <a:srgbClr val="FF0000"/>
                </a:solidFill>
                <a:effectLst/>
              </a:rPr>
              <a:t>22-26%</a:t>
            </a:r>
            <a:r>
              <a:rPr lang="en-US" sz="2400" dirty="0">
                <a:effectLst/>
              </a:rPr>
              <a:t> compared to using the </a:t>
            </a:r>
            <a:r>
              <a:rPr lang="en-US" sz="2400" dirty="0" smtClean="0">
                <a:effectLst/>
              </a:rPr>
              <a:t>mean</a:t>
            </a:r>
          </a:p>
          <a:p>
            <a:pPr lvl="1"/>
            <a:r>
              <a:rPr lang="en-US" sz="2400" dirty="0" smtClean="0">
                <a:effectLst/>
              </a:rPr>
              <a:t>Correlations between observed and predicted:</a:t>
            </a:r>
          </a:p>
          <a:p>
            <a:pPr lvl="2"/>
            <a:r>
              <a:rPr lang="en-US" sz="2000" b="1" i="1" dirty="0" smtClean="0">
                <a:effectLst/>
              </a:rPr>
              <a:t>pro-transit:  </a:t>
            </a:r>
            <a:r>
              <a:rPr lang="en-US" sz="2000" dirty="0" smtClean="0">
                <a:solidFill>
                  <a:srgbClr val="FF0000"/>
                </a:solidFill>
                <a:effectLst/>
              </a:rPr>
              <a:t>0.546</a:t>
            </a:r>
          </a:p>
          <a:p>
            <a:pPr lvl="2"/>
            <a:r>
              <a:rPr lang="en-US" sz="2000" b="1" i="1" dirty="0" smtClean="0">
                <a:effectLst/>
              </a:rPr>
              <a:t>pro-active transportation:  </a:t>
            </a:r>
            <a:r>
              <a:rPr lang="en-US" sz="2000" dirty="0" smtClean="0">
                <a:solidFill>
                  <a:srgbClr val="FF0000"/>
                </a:solidFill>
                <a:effectLst/>
              </a:rPr>
              <a:t>0.540</a:t>
            </a:r>
          </a:p>
          <a:p>
            <a:pPr lvl="2"/>
            <a:r>
              <a:rPr lang="en-US" sz="2000" b="1" i="1" dirty="0" smtClean="0">
                <a:effectLst/>
              </a:rPr>
              <a:t>pro-density:  </a:t>
            </a:r>
            <a:r>
              <a:rPr lang="en-US" sz="2000" dirty="0" smtClean="0">
                <a:solidFill>
                  <a:srgbClr val="FF0000"/>
                </a:solidFill>
                <a:effectLst/>
              </a:rPr>
              <a:t>0.567</a:t>
            </a:r>
            <a:endParaRPr lang="en-US" sz="2000" dirty="0">
              <a:solidFill>
                <a:srgbClr val="FF0000"/>
              </a:solidFill>
              <a:effectLst/>
            </a:endParaRPr>
          </a:p>
        </p:txBody>
      </p:sp>
    </p:spTree>
    <p:extLst>
      <p:ext uri="{BB962C8B-B14F-4D97-AF65-F5344CB8AC3E}">
        <p14:creationId xmlns:p14="http://schemas.microsoft.com/office/powerpoint/2010/main" val="357128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6035"/>
            <a:ext cx="8229599" cy="1428750"/>
          </a:xfrm>
        </p:spPr>
        <p:txBody>
          <a:bodyPr/>
          <a:lstStyle/>
          <a:p>
            <a:r>
              <a:rPr lang="en-US" b="1" dirty="0" smtClean="0">
                <a:effectLst/>
              </a:rPr>
              <a:t>2. How much </a:t>
            </a:r>
            <a:r>
              <a:rPr lang="en-US" b="1" dirty="0">
                <a:effectLst/>
              </a:rPr>
              <a:t>explanatory power do the imputed ATTs </a:t>
            </a:r>
            <a:r>
              <a:rPr lang="en-US" b="1" dirty="0" smtClean="0">
                <a:effectLst/>
              </a:rPr>
              <a:t>add?</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2133600"/>
                <a:ext cx="7772400" cy="4419600"/>
              </a:xfrm>
            </p:spPr>
            <p:txBody>
              <a:bodyPr/>
              <a:lstStyle/>
              <a:p>
                <a:r>
                  <a:rPr lang="en-US" sz="3000" dirty="0" smtClean="0"/>
                  <a:t>Results are modest:</a:t>
                </a:r>
              </a:p>
              <a:p>
                <a:pPr lvl="1"/>
                <a:r>
                  <a:rPr lang="en-US" sz="2600" dirty="0" smtClean="0"/>
                  <a:t>Two of the three imputed attitudes are significant, with expected signs, but</a:t>
                </a:r>
              </a:p>
              <a:p>
                <a:pPr lvl="1"/>
                <a:r>
                  <a:rPr lang="en-US" sz="2600" dirty="0" smtClean="0"/>
                  <a:t>the model “lift” from the new variables is small (</a:t>
                </a:r>
                <a14:m>
                  <m:oMath xmlns:m="http://schemas.openxmlformats.org/officeDocument/2006/math">
                    <m:acc>
                      <m:accPr>
                        <m:chr m:val="̅"/>
                        <m:ctrlPr>
                          <a:rPr lang="en-US" sz="2600" b="1" i="1">
                            <a:latin typeface="Cambria Math" panose="02040503050406030204" pitchFamily="18" charset="0"/>
                          </a:rPr>
                        </m:ctrlPr>
                      </m:accPr>
                      <m:e>
                        <m:sSup>
                          <m:sSupPr>
                            <m:ctrlPr>
                              <a:rPr lang="en-US" sz="2600" b="1" i="1">
                                <a:latin typeface="Cambria Math" panose="02040503050406030204" pitchFamily="18" charset="0"/>
                              </a:rPr>
                            </m:ctrlPr>
                          </m:sSupPr>
                          <m:e>
                            <m:r>
                              <a:rPr lang="en-US" sz="2600" b="1" i="1">
                                <a:latin typeface="Cambria Math" panose="02040503050406030204" pitchFamily="18" charset="0"/>
                              </a:rPr>
                              <m:t>𝑹</m:t>
                            </m:r>
                          </m:e>
                          <m:sup>
                            <m:r>
                              <a:rPr lang="en-US" sz="2600" b="1" i="1">
                                <a:latin typeface="Cambria Math" panose="02040503050406030204" pitchFamily="18" charset="0"/>
                              </a:rPr>
                              <m:t>𝟐</m:t>
                            </m:r>
                          </m:sup>
                        </m:sSup>
                      </m:e>
                    </m:acc>
                  </m:oMath>
                </a14:m>
                <a:r>
                  <a:rPr lang="en-US" sz="2600" dirty="0" smtClean="0"/>
                  <a:t> increased from 0.385 to 0.389) </a:t>
                </a:r>
              </a:p>
              <a:p>
                <a:r>
                  <a:rPr lang="en-US" sz="3000" dirty="0" smtClean="0"/>
                  <a:t>However:</a:t>
                </a:r>
              </a:p>
              <a:p>
                <a:pPr lvl="1"/>
                <a:r>
                  <a:rPr lang="en-US" sz="2600" dirty="0" smtClean="0"/>
                  <a:t>Our dependent variable (vehicle ownership) may not depend much on attitudes (in most of the US)</a:t>
                </a:r>
              </a:p>
              <a:p>
                <a:pPr lvl="1"/>
                <a:r>
                  <a:rPr lang="en-US" sz="2600" dirty="0" smtClean="0"/>
                  <a:t>We have a few more things to try</a:t>
                </a:r>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2133600"/>
                <a:ext cx="7772400" cy="4419600"/>
              </a:xfrm>
              <a:blipFill>
                <a:blip r:embed="rId2"/>
                <a:stretch>
                  <a:fillRect l="-863" t="-1931"/>
                </a:stretch>
              </a:blipFill>
            </p:spPr>
            <p:txBody>
              <a:bodyPr/>
              <a:lstStyle/>
              <a:p>
                <a:r>
                  <a:rPr lang="en-US">
                    <a:noFill/>
                  </a:rPr>
                  <a:t> </a:t>
                </a:r>
              </a:p>
            </p:txBody>
          </p:sp>
        </mc:Fallback>
      </mc:AlternateContent>
    </p:spTree>
    <p:extLst>
      <p:ext uri="{BB962C8B-B14F-4D97-AF65-F5344CB8AC3E}">
        <p14:creationId xmlns:p14="http://schemas.microsoft.com/office/powerpoint/2010/main" val="50716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40699357"/>
              </p:ext>
            </p:extLst>
          </p:nvPr>
        </p:nvGraphicFramePr>
        <p:xfrm>
          <a:off x="152400" y="304800"/>
          <a:ext cx="8763000" cy="606552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96325928"/>
                    </a:ext>
                  </a:extLst>
                </a:gridCol>
                <a:gridCol w="914400">
                  <a:extLst>
                    <a:ext uri="{9D8B030D-6E8A-4147-A177-3AD203B41FA5}">
                      <a16:colId xmlns:a16="http://schemas.microsoft.com/office/drawing/2014/main" val="1970721044"/>
                    </a:ext>
                  </a:extLst>
                </a:gridCol>
                <a:gridCol w="1524000">
                  <a:extLst>
                    <a:ext uri="{9D8B030D-6E8A-4147-A177-3AD203B41FA5}">
                      <a16:colId xmlns:a16="http://schemas.microsoft.com/office/drawing/2014/main" val="2787324208"/>
                    </a:ext>
                  </a:extLst>
                </a:gridCol>
                <a:gridCol w="1828800">
                  <a:extLst>
                    <a:ext uri="{9D8B030D-6E8A-4147-A177-3AD203B41FA5}">
                      <a16:colId xmlns:a16="http://schemas.microsoft.com/office/drawing/2014/main" val="3149989806"/>
                    </a:ext>
                  </a:extLst>
                </a:gridCol>
                <a:gridCol w="4038600">
                  <a:extLst>
                    <a:ext uri="{9D8B030D-6E8A-4147-A177-3AD203B41FA5}">
                      <a16:colId xmlns:a16="http://schemas.microsoft.com/office/drawing/2014/main" val="3631523655"/>
                    </a:ext>
                  </a:extLst>
                </a:gridCol>
              </a:tblGrid>
              <a:tr h="370840">
                <a:tc>
                  <a:txBody>
                    <a:bodyPr/>
                    <a:lstStyle/>
                    <a:p>
                      <a:endParaRPr lang="en-US" sz="2400" dirty="0">
                        <a:solidFill>
                          <a:schemeClr val="bg1"/>
                        </a:solidFill>
                      </a:endParaRPr>
                    </a:p>
                  </a:txBody>
                  <a:tcPr/>
                </a:tc>
                <a:tc>
                  <a:txBody>
                    <a:bodyPr/>
                    <a:lstStyle/>
                    <a:p>
                      <a:pPr algn="ctr"/>
                      <a:r>
                        <a:rPr lang="en-US" sz="2400" dirty="0" smtClean="0">
                          <a:solidFill>
                            <a:schemeClr val="bg1"/>
                          </a:solidFill>
                        </a:rPr>
                        <a:t>Sam-</a:t>
                      </a:r>
                      <a:r>
                        <a:rPr lang="en-US" sz="2400" dirty="0" err="1" smtClean="0">
                          <a:solidFill>
                            <a:schemeClr val="bg1"/>
                          </a:solidFill>
                        </a:rPr>
                        <a:t>ple</a:t>
                      </a:r>
                      <a:endParaRPr lang="en-US" sz="2400" dirty="0">
                        <a:solidFill>
                          <a:schemeClr val="bg1"/>
                        </a:solidFill>
                      </a:endParaRPr>
                    </a:p>
                  </a:txBody>
                  <a:tcPr/>
                </a:tc>
                <a:tc>
                  <a:txBody>
                    <a:bodyPr/>
                    <a:lstStyle/>
                    <a:p>
                      <a:r>
                        <a:rPr lang="en-US" sz="2400" dirty="0" smtClean="0">
                          <a:solidFill>
                            <a:schemeClr val="bg1"/>
                          </a:solidFill>
                        </a:rPr>
                        <a:t>ATTs</a:t>
                      </a:r>
                      <a:endParaRPr lang="en-US" sz="2400" dirty="0">
                        <a:solidFill>
                          <a:schemeClr val="bg1"/>
                        </a:solidFill>
                      </a:endParaRPr>
                    </a:p>
                  </a:txBody>
                  <a:tcPr/>
                </a:tc>
                <a:tc>
                  <a:txBody>
                    <a:bodyPr/>
                    <a:lstStyle/>
                    <a:p>
                      <a:r>
                        <a:rPr lang="en-US" sz="2400" dirty="0" err="1" smtClean="0">
                          <a:solidFill>
                            <a:schemeClr val="bg1"/>
                          </a:solidFill>
                        </a:rPr>
                        <a:t>Specifi</a:t>
                      </a:r>
                      <a:r>
                        <a:rPr lang="en-US" sz="2400" dirty="0" smtClean="0">
                          <a:solidFill>
                            <a:schemeClr val="bg1"/>
                          </a:solidFill>
                        </a:rPr>
                        <a:t>-cation</a:t>
                      </a:r>
                      <a:endParaRPr lang="en-US" sz="24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Rationale</a:t>
                      </a:r>
                    </a:p>
                  </a:txBody>
                  <a:tcPr/>
                </a:tc>
                <a:extLst>
                  <a:ext uri="{0D108BD9-81ED-4DB2-BD59-A6C34878D82A}">
                    <a16:rowId xmlns:a16="http://schemas.microsoft.com/office/drawing/2014/main" val="470717453"/>
                  </a:ext>
                </a:extLst>
              </a:tr>
              <a:tr h="370840">
                <a:tc>
                  <a:txBody>
                    <a:bodyPr/>
                    <a:lstStyle/>
                    <a:p>
                      <a:r>
                        <a:rPr lang="en-US" sz="2600" dirty="0" smtClean="0"/>
                        <a:t>1</a:t>
                      </a:r>
                      <a:endParaRPr lang="en-US" sz="2600" dirty="0"/>
                    </a:p>
                  </a:txBody>
                  <a:tcPr/>
                </a:tc>
                <a:tc>
                  <a:txBody>
                    <a:bodyPr/>
                    <a:lstStyle/>
                    <a:p>
                      <a:pPr algn="ctr"/>
                      <a:r>
                        <a:rPr lang="en-US" sz="2600" dirty="0" smtClean="0"/>
                        <a:t>A</a:t>
                      </a:r>
                      <a:endParaRPr lang="en-US" sz="2600" dirty="0"/>
                    </a:p>
                  </a:txBody>
                  <a:tcPr/>
                </a:tc>
                <a:tc>
                  <a:txBody>
                    <a:bodyPr/>
                    <a:lstStyle/>
                    <a:p>
                      <a:r>
                        <a:rPr lang="en-US" sz="2200" dirty="0" smtClean="0"/>
                        <a:t>“Observed”</a:t>
                      </a:r>
                      <a:endParaRPr lang="en-US" sz="2200" dirty="0"/>
                    </a:p>
                  </a:txBody>
                  <a:tcPr/>
                </a:tc>
                <a:tc>
                  <a:txBody>
                    <a:bodyPr/>
                    <a:lstStyle/>
                    <a:p>
                      <a:r>
                        <a:rPr lang="en-US" sz="2200" dirty="0" smtClean="0"/>
                        <a:t>Best</a:t>
                      </a:r>
                      <a:endParaRPr lang="en-US" sz="2200" dirty="0"/>
                    </a:p>
                  </a:txBody>
                  <a:tcPr/>
                </a:tc>
                <a:tc>
                  <a:txBody>
                    <a:bodyPr/>
                    <a:lstStyle/>
                    <a:p>
                      <a:r>
                        <a:rPr lang="en-US" dirty="0" smtClean="0"/>
                        <a:t>Benchmark</a:t>
                      </a:r>
                      <a:endParaRPr lang="en-US" dirty="0"/>
                    </a:p>
                  </a:txBody>
                  <a:tcPr/>
                </a:tc>
                <a:extLst>
                  <a:ext uri="{0D108BD9-81ED-4DB2-BD59-A6C34878D82A}">
                    <a16:rowId xmlns:a16="http://schemas.microsoft.com/office/drawing/2014/main" val="2550582388"/>
                  </a:ext>
                </a:extLst>
              </a:tr>
              <a:tr h="370840">
                <a:tc>
                  <a:txBody>
                    <a:bodyPr/>
                    <a:lstStyle/>
                    <a:p>
                      <a:r>
                        <a:rPr lang="en-US" sz="2600" dirty="0" smtClean="0"/>
                        <a:t>2</a:t>
                      </a:r>
                      <a:endParaRPr lang="en-US" sz="2600" dirty="0"/>
                    </a:p>
                  </a:txBody>
                  <a:tcPr/>
                </a:tc>
                <a:tc>
                  <a:txBody>
                    <a:bodyPr/>
                    <a:lstStyle/>
                    <a:p>
                      <a:pPr algn="ctr"/>
                      <a:r>
                        <a:rPr lang="en-US" sz="2600" dirty="0" smtClean="0"/>
                        <a:t>A</a:t>
                      </a:r>
                      <a:endParaRPr lang="en-US" sz="2600" dirty="0"/>
                    </a:p>
                  </a:txBody>
                  <a:tcPr/>
                </a:tc>
                <a:tc>
                  <a:txBody>
                    <a:bodyPr/>
                    <a:lstStyle/>
                    <a:p>
                      <a:r>
                        <a:rPr lang="en-US" sz="2200" dirty="0" smtClean="0"/>
                        <a:t>None</a:t>
                      </a:r>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Same as 1, exc. w/o ATTs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See how much explanatory power the “true” ATTs have</a:t>
                      </a:r>
                      <a:endParaRPr lang="en-US" dirty="0" smtClean="0"/>
                    </a:p>
                  </a:txBody>
                  <a:tcPr/>
                </a:tc>
                <a:extLst>
                  <a:ext uri="{0D108BD9-81ED-4DB2-BD59-A6C34878D82A}">
                    <a16:rowId xmlns:a16="http://schemas.microsoft.com/office/drawing/2014/main" val="629940280"/>
                  </a:ext>
                </a:extLst>
              </a:tr>
              <a:tr h="370840">
                <a:tc>
                  <a:txBody>
                    <a:bodyPr/>
                    <a:lstStyle/>
                    <a:p>
                      <a:r>
                        <a:rPr lang="en-US" sz="2600" dirty="0" smtClean="0"/>
                        <a:t>3</a:t>
                      </a:r>
                      <a:endParaRPr lang="en-US" sz="2600" dirty="0"/>
                    </a:p>
                  </a:txBody>
                  <a:tcPr/>
                </a:tc>
                <a:tc>
                  <a:txBody>
                    <a:bodyPr/>
                    <a:lstStyle/>
                    <a:p>
                      <a:pPr algn="ctr"/>
                      <a:r>
                        <a:rPr lang="en-US" sz="2600" dirty="0" smtClean="0"/>
                        <a:t>A</a:t>
                      </a:r>
                      <a:endParaRPr lang="en-US" sz="2600" dirty="0"/>
                    </a:p>
                  </a:txBody>
                  <a:tcPr/>
                </a:tc>
                <a:tc>
                  <a:txBody>
                    <a:bodyPr/>
                    <a:lstStyle/>
                    <a:p>
                      <a:r>
                        <a:rPr lang="en-US" sz="2200" dirty="0" smtClean="0"/>
                        <a:t>Predicted</a:t>
                      </a:r>
                      <a:endParaRPr lang="en-US" sz="2200" dirty="0"/>
                    </a:p>
                  </a:txBody>
                  <a:tcPr/>
                </a:tc>
                <a:tc>
                  <a:txBody>
                    <a:bodyPr/>
                    <a:lstStyle/>
                    <a:p>
                      <a:r>
                        <a:rPr lang="en-US" sz="2200" dirty="0" smtClean="0"/>
                        <a:t>Same as 1</a:t>
                      </a:r>
                      <a:endParaRPr lang="en-US" sz="2200" dirty="0"/>
                    </a:p>
                  </a:txBody>
                  <a:tcPr/>
                </a:tc>
                <a:tc>
                  <a:txBody>
                    <a:bodyPr/>
                    <a:lstStyle/>
                    <a:p>
                      <a:r>
                        <a:rPr lang="en-US" sz="1800" kern="1200" dirty="0" smtClean="0">
                          <a:solidFill>
                            <a:schemeClr val="dk1"/>
                          </a:solidFill>
                          <a:effectLst/>
                          <a:latin typeface="+mn-lt"/>
                          <a:ea typeface="+mn-ea"/>
                          <a:cs typeface="+mn-cs"/>
                        </a:rPr>
                        <a:t>Assess how much GOF of benchmark model degrades when only imput­ed ATTs are avail­able</a:t>
                      </a:r>
                      <a:endParaRPr lang="en-US" dirty="0"/>
                    </a:p>
                  </a:txBody>
                  <a:tcPr/>
                </a:tc>
                <a:extLst>
                  <a:ext uri="{0D108BD9-81ED-4DB2-BD59-A6C34878D82A}">
                    <a16:rowId xmlns:a16="http://schemas.microsoft.com/office/drawing/2014/main" val="2772528321"/>
                  </a:ext>
                </a:extLst>
              </a:tr>
              <a:tr h="370840">
                <a:tc>
                  <a:txBody>
                    <a:bodyPr/>
                    <a:lstStyle/>
                    <a:p>
                      <a:r>
                        <a:rPr lang="en-US" sz="2600" dirty="0" smtClean="0"/>
                        <a:t>4</a:t>
                      </a:r>
                      <a:endParaRPr lang="en-US" sz="2600" dirty="0"/>
                    </a:p>
                  </a:txBody>
                  <a:tcPr/>
                </a:tc>
                <a:tc>
                  <a:txBody>
                    <a:bodyPr/>
                    <a:lstStyle/>
                    <a:p>
                      <a:pPr algn="ctr"/>
                      <a:r>
                        <a:rPr lang="en-US" sz="2600" dirty="0" smtClean="0"/>
                        <a:t>A</a:t>
                      </a:r>
                      <a:endParaRPr lang="en-US" sz="2600" dirty="0"/>
                    </a:p>
                  </a:txBody>
                  <a:tcPr/>
                </a:tc>
                <a:tc>
                  <a:txBody>
                    <a:bodyPr/>
                    <a:lstStyle/>
                    <a:p>
                      <a:r>
                        <a:rPr lang="en-US" sz="2200" dirty="0" smtClean="0"/>
                        <a:t>Predicted</a:t>
                      </a:r>
                      <a:endParaRPr lang="en-US" sz="2200" dirty="0"/>
                    </a:p>
                  </a:txBody>
                  <a:tcPr/>
                </a:tc>
                <a:tc>
                  <a:txBody>
                    <a:bodyPr/>
                    <a:lstStyle/>
                    <a:p>
                      <a:r>
                        <a:rPr lang="en-US" sz="2200" dirty="0" smtClean="0"/>
                        <a:t>Best new</a:t>
                      </a:r>
                      <a:endParaRPr lang="en-US" sz="2200" dirty="0"/>
                    </a:p>
                  </a:txBody>
                  <a:tcPr/>
                </a:tc>
                <a:tc>
                  <a:txBody>
                    <a:bodyPr/>
                    <a:lstStyle/>
                    <a:p>
                      <a:r>
                        <a:rPr lang="en-US" sz="1800" kern="1200" dirty="0" smtClean="0">
                          <a:solidFill>
                            <a:schemeClr val="dk1"/>
                          </a:solidFill>
                          <a:effectLst/>
                          <a:latin typeface="+mn-lt"/>
                          <a:ea typeface="+mn-ea"/>
                          <a:cs typeface="+mn-cs"/>
                        </a:rPr>
                        <a:t>Assess how different a model might be from the benchmark, when only im­puted ATTs are available and the specification of the “true” model is unknown</a:t>
                      </a:r>
                      <a:endParaRPr lang="en-US" dirty="0"/>
                    </a:p>
                  </a:txBody>
                  <a:tcPr/>
                </a:tc>
                <a:extLst>
                  <a:ext uri="{0D108BD9-81ED-4DB2-BD59-A6C34878D82A}">
                    <a16:rowId xmlns:a16="http://schemas.microsoft.com/office/drawing/2014/main" val="3218234539"/>
                  </a:ext>
                </a:extLst>
              </a:tr>
              <a:tr h="370840">
                <a:tc>
                  <a:txBody>
                    <a:bodyPr/>
                    <a:lstStyle/>
                    <a:p>
                      <a:r>
                        <a:rPr lang="en-US" sz="2600" dirty="0" smtClean="0"/>
                        <a:t>5</a:t>
                      </a:r>
                      <a:endParaRPr lang="en-US" sz="2600" dirty="0"/>
                    </a:p>
                  </a:txBody>
                  <a:tcPr/>
                </a:tc>
                <a:tc>
                  <a:txBody>
                    <a:bodyPr/>
                    <a:lstStyle/>
                    <a:p>
                      <a:pPr algn="ctr"/>
                      <a:r>
                        <a:rPr lang="en-US" sz="2600" dirty="0" smtClean="0"/>
                        <a:t>B</a:t>
                      </a:r>
                      <a:endParaRPr lang="en-US" sz="2600" dirty="0"/>
                    </a:p>
                  </a:txBody>
                  <a:tcPr/>
                </a:tc>
                <a:tc>
                  <a:txBody>
                    <a:bodyPr/>
                    <a:lstStyle/>
                    <a:p>
                      <a:r>
                        <a:rPr lang="en-US" sz="2200" dirty="0" smtClean="0"/>
                        <a:t>Imputed</a:t>
                      </a:r>
                      <a:endParaRPr lang="en-US" sz="2200" dirty="0"/>
                    </a:p>
                  </a:txBody>
                  <a:tcPr/>
                </a:tc>
                <a:tc>
                  <a:txBody>
                    <a:bodyPr/>
                    <a:lstStyle/>
                    <a:p>
                      <a:r>
                        <a:rPr lang="en-US" sz="2200" dirty="0" smtClean="0"/>
                        <a:t>Same as 1</a:t>
                      </a:r>
                      <a:endParaRPr lang="en-US" sz="2200" dirty="0"/>
                    </a:p>
                  </a:txBody>
                  <a:tcPr/>
                </a:tc>
                <a:tc>
                  <a:txBody>
                    <a:bodyPr/>
                    <a:lstStyle/>
                    <a:p>
                      <a:r>
                        <a:rPr lang="en-US" dirty="0" smtClean="0"/>
                        <a:t>Assess how well imputed ATTs allow recovery of the “true” model</a:t>
                      </a:r>
                      <a:endParaRPr lang="en-US" dirty="0"/>
                    </a:p>
                  </a:txBody>
                  <a:tcPr/>
                </a:tc>
                <a:extLst>
                  <a:ext uri="{0D108BD9-81ED-4DB2-BD59-A6C34878D82A}">
                    <a16:rowId xmlns:a16="http://schemas.microsoft.com/office/drawing/2014/main" val="3869171124"/>
                  </a:ext>
                </a:extLst>
              </a:tr>
              <a:tr h="370840">
                <a:tc>
                  <a:txBody>
                    <a:bodyPr/>
                    <a:lstStyle/>
                    <a:p>
                      <a:r>
                        <a:rPr lang="en-US" sz="2600" dirty="0" smtClean="0"/>
                        <a:t>6</a:t>
                      </a:r>
                      <a:endParaRPr lang="en-US" sz="2600" dirty="0"/>
                    </a:p>
                  </a:txBody>
                  <a:tcPr/>
                </a:tc>
                <a:tc>
                  <a:txBody>
                    <a:bodyPr/>
                    <a:lstStyle/>
                    <a:p>
                      <a:pPr algn="ctr"/>
                      <a:r>
                        <a:rPr lang="en-US" sz="2600" dirty="0" smtClean="0"/>
                        <a:t>B</a:t>
                      </a:r>
                      <a:endParaRPr lang="en-US" sz="2600" dirty="0"/>
                    </a:p>
                  </a:txBody>
                  <a:tcPr/>
                </a:tc>
                <a:tc>
                  <a:txBody>
                    <a:bodyPr/>
                    <a:lstStyle/>
                    <a:p>
                      <a:r>
                        <a:rPr lang="en-US" sz="2200" dirty="0" smtClean="0"/>
                        <a:t>Imputed</a:t>
                      </a:r>
                      <a:endParaRPr lang="en-US" sz="2200" dirty="0"/>
                    </a:p>
                  </a:txBody>
                  <a:tcPr/>
                </a:tc>
                <a:tc>
                  <a:txBody>
                    <a:bodyPr/>
                    <a:lstStyle/>
                    <a:p>
                      <a:r>
                        <a:rPr lang="en-US" sz="2200" dirty="0" smtClean="0"/>
                        <a:t>Best new</a:t>
                      </a:r>
                      <a:endParaRPr lang="en-US" sz="2200" dirty="0"/>
                    </a:p>
                  </a:txBody>
                  <a:tcPr/>
                </a:tc>
                <a:tc>
                  <a:txBody>
                    <a:bodyPr/>
                    <a:lstStyle/>
                    <a:p>
                      <a:r>
                        <a:rPr lang="en-US" dirty="0" smtClean="0"/>
                        <a:t>Same</a:t>
                      </a:r>
                      <a:r>
                        <a:rPr lang="en-US" baseline="0" dirty="0" smtClean="0"/>
                        <a:t> as for 4</a:t>
                      </a:r>
                      <a:endParaRPr lang="en-US" dirty="0"/>
                    </a:p>
                  </a:txBody>
                  <a:tcPr/>
                </a:tc>
                <a:extLst>
                  <a:ext uri="{0D108BD9-81ED-4DB2-BD59-A6C34878D82A}">
                    <a16:rowId xmlns:a16="http://schemas.microsoft.com/office/drawing/2014/main" val="2772600274"/>
                  </a:ext>
                </a:extLst>
              </a:tr>
              <a:tr h="370840">
                <a:tc>
                  <a:txBody>
                    <a:bodyPr/>
                    <a:lstStyle/>
                    <a:p>
                      <a:r>
                        <a:rPr lang="en-US" sz="2600" dirty="0" smtClean="0"/>
                        <a:t>7</a:t>
                      </a:r>
                      <a:endParaRPr lang="en-US" sz="2600" dirty="0"/>
                    </a:p>
                  </a:txBody>
                  <a:tcPr/>
                </a:tc>
                <a:tc>
                  <a:txBody>
                    <a:bodyPr/>
                    <a:lstStyle/>
                    <a:p>
                      <a:pPr algn="ctr"/>
                      <a:r>
                        <a:rPr lang="en-US" sz="2600" dirty="0" smtClean="0"/>
                        <a:t>B</a:t>
                      </a:r>
                      <a:endParaRPr lang="en-US" sz="2600" dirty="0"/>
                    </a:p>
                  </a:txBody>
                  <a:tcPr/>
                </a:tc>
                <a:tc>
                  <a:txBody>
                    <a:bodyPr/>
                    <a:lstStyle/>
                    <a:p>
                      <a:r>
                        <a:rPr lang="en-US" sz="2200" dirty="0" smtClean="0"/>
                        <a:t>None</a:t>
                      </a:r>
                      <a:endParaRPr lang="en-US" sz="2200" dirty="0"/>
                    </a:p>
                  </a:txBody>
                  <a:tcPr/>
                </a:tc>
                <a:tc>
                  <a:txBody>
                    <a:bodyPr/>
                    <a:lstStyle/>
                    <a:p>
                      <a:r>
                        <a:rPr lang="en-US" sz="2200" dirty="0" smtClean="0"/>
                        <a:t>Same as 6, exc. w/o ATTs</a:t>
                      </a:r>
                      <a:endParaRPr lang="en-US" sz="2200" dirty="0"/>
                    </a:p>
                  </a:txBody>
                  <a:tcPr/>
                </a:tc>
                <a:tc>
                  <a:txBody>
                    <a:bodyPr/>
                    <a:lstStyle/>
                    <a:p>
                      <a:r>
                        <a:rPr lang="en-US" sz="1800" dirty="0" smtClean="0">
                          <a:effectLst/>
                        </a:rPr>
                        <a:t>See how much explanatory power even “noisily” estimated ATTs have</a:t>
                      </a:r>
                      <a:endParaRPr lang="en-US" dirty="0"/>
                    </a:p>
                  </a:txBody>
                  <a:tcPr/>
                </a:tc>
                <a:extLst>
                  <a:ext uri="{0D108BD9-81ED-4DB2-BD59-A6C34878D82A}">
                    <a16:rowId xmlns:a16="http://schemas.microsoft.com/office/drawing/2014/main" val="828833557"/>
                  </a:ext>
                </a:extLst>
              </a:tr>
            </a:tbl>
          </a:graphicData>
        </a:graphic>
      </p:graphicFrame>
    </p:spTree>
    <p:extLst>
      <p:ext uri="{BB962C8B-B14F-4D97-AF65-F5344CB8AC3E}">
        <p14:creationId xmlns:p14="http://schemas.microsoft.com/office/powerpoint/2010/main" val="844254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252227025"/>
                  </p:ext>
                </p:extLst>
              </p:nvPr>
            </p:nvGraphicFramePr>
            <p:xfrm>
              <a:off x="152400" y="798322"/>
              <a:ext cx="8763000" cy="5450078"/>
            </p:xfrm>
            <a:graphic>
              <a:graphicData uri="http://schemas.openxmlformats.org/drawingml/2006/table">
                <a:tbl>
                  <a:tblPr firstRow="1" bandRow="1">
                    <a:tableStyleId>{5C22544A-7EE6-4342-B048-85BDC9FD1C3A}</a:tableStyleId>
                  </a:tblPr>
                  <a:tblGrid>
                    <a:gridCol w="383781">
                      <a:extLst>
                        <a:ext uri="{9D8B030D-6E8A-4147-A177-3AD203B41FA5}">
                          <a16:colId xmlns:a16="http://schemas.microsoft.com/office/drawing/2014/main" val="296325928"/>
                        </a:ext>
                      </a:extLst>
                    </a:gridCol>
                    <a:gridCol w="767562">
                      <a:extLst>
                        <a:ext uri="{9D8B030D-6E8A-4147-A177-3AD203B41FA5}">
                          <a16:colId xmlns:a16="http://schemas.microsoft.com/office/drawing/2014/main" val="1970721044"/>
                        </a:ext>
                      </a:extLst>
                    </a:gridCol>
                    <a:gridCol w="982257">
                      <a:extLst>
                        <a:ext uri="{9D8B030D-6E8A-4147-A177-3AD203B41FA5}">
                          <a16:colId xmlns:a16="http://schemas.microsoft.com/office/drawing/2014/main" val="2787324208"/>
                        </a:ext>
                      </a:extLst>
                    </a:gridCol>
                    <a:gridCol w="1524000">
                      <a:extLst>
                        <a:ext uri="{9D8B030D-6E8A-4147-A177-3AD203B41FA5}">
                          <a16:colId xmlns:a16="http://schemas.microsoft.com/office/drawing/2014/main" val="3149989806"/>
                        </a:ext>
                      </a:extLst>
                    </a:gridCol>
                    <a:gridCol w="762000">
                      <a:extLst>
                        <a:ext uri="{9D8B030D-6E8A-4147-A177-3AD203B41FA5}">
                          <a16:colId xmlns:a16="http://schemas.microsoft.com/office/drawing/2014/main" val="859489988"/>
                        </a:ext>
                      </a:extLst>
                    </a:gridCol>
                    <a:gridCol w="4343400">
                      <a:extLst>
                        <a:ext uri="{9D8B030D-6E8A-4147-A177-3AD203B41FA5}">
                          <a16:colId xmlns:a16="http://schemas.microsoft.com/office/drawing/2014/main" val="3631523655"/>
                        </a:ext>
                      </a:extLst>
                    </a:gridCol>
                  </a:tblGrid>
                  <a:tr h="370840">
                    <a:tc>
                      <a:txBody>
                        <a:bodyPr/>
                        <a:lstStyle/>
                        <a:p>
                          <a:endParaRPr lang="en-US" sz="2400" dirty="0">
                            <a:solidFill>
                              <a:schemeClr val="bg1"/>
                            </a:solidFill>
                          </a:endParaRPr>
                        </a:p>
                      </a:txBody>
                      <a:tcPr/>
                    </a:tc>
                    <a:tc>
                      <a:txBody>
                        <a:bodyPr/>
                        <a:lstStyle/>
                        <a:p>
                          <a:pPr algn="ctr"/>
                          <a:r>
                            <a:rPr lang="en-US" sz="2400" dirty="0" smtClean="0">
                              <a:solidFill>
                                <a:schemeClr val="bg1"/>
                              </a:solidFill>
                            </a:rPr>
                            <a:t>Sam-</a:t>
                          </a:r>
                          <a:r>
                            <a:rPr lang="en-US" sz="2400" dirty="0" err="1" smtClean="0">
                              <a:solidFill>
                                <a:schemeClr val="bg1"/>
                              </a:solidFill>
                            </a:rPr>
                            <a:t>ple</a:t>
                          </a:r>
                          <a:endParaRPr lang="en-US" sz="2400" dirty="0">
                            <a:solidFill>
                              <a:schemeClr val="bg1"/>
                            </a:solidFill>
                          </a:endParaRPr>
                        </a:p>
                      </a:txBody>
                      <a:tcPr/>
                    </a:tc>
                    <a:tc>
                      <a:txBody>
                        <a:bodyPr/>
                        <a:lstStyle/>
                        <a:p>
                          <a:r>
                            <a:rPr lang="en-US" sz="2400" dirty="0" smtClean="0">
                              <a:solidFill>
                                <a:schemeClr val="bg1"/>
                              </a:solidFill>
                            </a:rPr>
                            <a:t>ATTs</a:t>
                          </a:r>
                          <a:endParaRPr lang="en-US" sz="2400" dirty="0">
                            <a:solidFill>
                              <a:schemeClr val="bg1"/>
                            </a:solidFill>
                          </a:endParaRPr>
                        </a:p>
                      </a:txBody>
                      <a:tcPr/>
                    </a:tc>
                    <a:tc>
                      <a:txBody>
                        <a:bodyPr/>
                        <a:lstStyle/>
                        <a:p>
                          <a:r>
                            <a:rPr lang="en-US" sz="2400" dirty="0" err="1" smtClean="0">
                              <a:solidFill>
                                <a:schemeClr val="bg1"/>
                              </a:solidFill>
                            </a:rPr>
                            <a:t>Specifi</a:t>
                          </a:r>
                          <a:r>
                            <a:rPr lang="en-US" sz="2400" dirty="0" smtClean="0">
                              <a:solidFill>
                                <a:schemeClr val="bg1"/>
                              </a:solidFill>
                            </a:rPr>
                            <a:t>-cation</a:t>
                          </a:r>
                          <a:endParaRPr lang="en-US" sz="2400"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2400" b="1" i="1" smtClean="0">
                                        <a:solidFill>
                                          <a:schemeClr val="bg1"/>
                                        </a:solidFill>
                                        <a:latin typeface="Cambria Math" panose="02040503050406030204" pitchFamily="18" charset="0"/>
                                      </a:rPr>
                                    </m:ctrlPr>
                                  </m:accPr>
                                  <m:e>
                                    <m:sSup>
                                      <m:sSupPr>
                                        <m:ctrlPr>
                                          <a:rPr lang="en-US" sz="2400" b="1" i="1" smtClean="0">
                                            <a:solidFill>
                                              <a:schemeClr val="bg1"/>
                                            </a:solidFill>
                                            <a:latin typeface="Cambria Math" panose="02040503050406030204" pitchFamily="18" charset="0"/>
                                          </a:rPr>
                                        </m:ctrlPr>
                                      </m:sSupPr>
                                      <m:e>
                                        <m:r>
                                          <a:rPr lang="en-US" sz="2400" b="1" i="1" smtClean="0">
                                            <a:solidFill>
                                              <a:schemeClr val="bg1"/>
                                            </a:solidFill>
                                            <a:latin typeface="Cambria Math" panose="02040503050406030204" pitchFamily="18" charset="0"/>
                                          </a:rPr>
                                          <m:t>𝑹</m:t>
                                        </m:r>
                                      </m:e>
                                      <m:sup>
                                        <m:r>
                                          <a:rPr lang="en-US" sz="2400" b="1" i="1" smtClean="0">
                                            <a:solidFill>
                                              <a:schemeClr val="bg1"/>
                                            </a:solidFill>
                                            <a:latin typeface="Cambria Math" panose="02040503050406030204" pitchFamily="18" charset="0"/>
                                          </a:rPr>
                                          <m:t>𝟐</m:t>
                                        </m:r>
                                      </m:sup>
                                    </m:sSup>
                                  </m:e>
                                </m:acc>
                              </m:oMath>
                            </m:oMathPara>
                          </a14:m>
                          <a:endParaRPr lang="en-US" sz="24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Comments</a:t>
                          </a:r>
                        </a:p>
                      </a:txBody>
                      <a:tcPr/>
                    </a:tc>
                    <a:extLst>
                      <a:ext uri="{0D108BD9-81ED-4DB2-BD59-A6C34878D82A}">
                        <a16:rowId xmlns:a16="http://schemas.microsoft.com/office/drawing/2014/main" val="470717453"/>
                      </a:ext>
                    </a:extLst>
                  </a:tr>
                  <a:tr h="370840">
                    <a:tc>
                      <a:txBody>
                        <a:bodyPr/>
                        <a:lstStyle/>
                        <a:p>
                          <a:r>
                            <a:rPr lang="en-US" sz="2600" dirty="0" smtClean="0"/>
                            <a:t>1</a:t>
                          </a:r>
                          <a:endParaRPr lang="en-US" sz="2600" dirty="0"/>
                        </a:p>
                      </a:txBody>
                      <a:tcPr/>
                    </a:tc>
                    <a:tc>
                      <a:txBody>
                        <a:bodyPr/>
                        <a:lstStyle/>
                        <a:p>
                          <a:pPr algn="ctr"/>
                          <a:r>
                            <a:rPr lang="en-US" sz="2600" dirty="0" smtClean="0"/>
                            <a:t>A</a:t>
                          </a:r>
                          <a:endParaRPr lang="en-US" sz="2600" dirty="0"/>
                        </a:p>
                      </a:txBody>
                      <a:tcPr/>
                    </a:tc>
                    <a:tc>
                      <a:txBody>
                        <a:bodyPr/>
                        <a:lstStyle/>
                        <a:p>
                          <a:r>
                            <a:rPr lang="en-US" sz="2200" dirty="0" smtClean="0"/>
                            <a:t>“</a:t>
                          </a:r>
                          <a:r>
                            <a:rPr lang="en-US" sz="2200" dirty="0" err="1" smtClean="0"/>
                            <a:t>Obs</a:t>
                          </a:r>
                          <a:r>
                            <a:rPr lang="en-US" sz="2200" dirty="0" smtClean="0"/>
                            <a:t>”</a:t>
                          </a:r>
                          <a:endParaRPr lang="en-US" sz="2200" dirty="0"/>
                        </a:p>
                      </a:txBody>
                      <a:tcPr/>
                    </a:tc>
                    <a:tc>
                      <a:txBody>
                        <a:bodyPr/>
                        <a:lstStyle/>
                        <a:p>
                          <a:r>
                            <a:rPr lang="en-US" sz="1800" dirty="0" smtClean="0"/>
                            <a:t>Best</a:t>
                          </a:r>
                          <a:endParaRPr lang="en-US" sz="1800" dirty="0"/>
                        </a:p>
                      </a:txBody>
                      <a:tcPr/>
                    </a:tc>
                    <a:tc>
                      <a:txBody>
                        <a:bodyPr/>
                        <a:lstStyle/>
                        <a:p>
                          <a:r>
                            <a:rPr lang="en-US" sz="2000" dirty="0" smtClean="0"/>
                            <a:t>.454</a:t>
                          </a:r>
                          <a:endParaRPr lang="en-US" sz="2000" dirty="0"/>
                        </a:p>
                      </a:txBody>
                      <a:tcPr/>
                    </a:tc>
                    <a:tc>
                      <a:txBody>
                        <a:bodyPr/>
                        <a:lstStyle/>
                        <a:p>
                          <a:r>
                            <a:rPr lang="en-US" dirty="0" smtClean="0"/>
                            <a:t>All 3 ATTs</a:t>
                          </a:r>
                          <a:r>
                            <a:rPr lang="en-US" baseline="0" dirty="0" smtClean="0"/>
                            <a:t> significant with negative </a:t>
                          </a:r>
                          <a:r>
                            <a:rPr lang="en-US" baseline="0" dirty="0" err="1" smtClean="0"/>
                            <a:t>coeffs</a:t>
                          </a:r>
                          <a:endParaRPr lang="en-US" dirty="0"/>
                        </a:p>
                      </a:txBody>
                      <a:tcPr/>
                    </a:tc>
                    <a:extLst>
                      <a:ext uri="{0D108BD9-81ED-4DB2-BD59-A6C34878D82A}">
                        <a16:rowId xmlns:a16="http://schemas.microsoft.com/office/drawing/2014/main" val="2550582388"/>
                      </a:ext>
                    </a:extLst>
                  </a:tr>
                  <a:tr h="370840">
                    <a:tc>
                      <a:txBody>
                        <a:bodyPr/>
                        <a:lstStyle/>
                        <a:p>
                          <a:r>
                            <a:rPr lang="en-US" sz="2600" dirty="0" smtClean="0"/>
                            <a:t>2</a:t>
                          </a:r>
                          <a:endParaRPr lang="en-US" sz="2600" dirty="0"/>
                        </a:p>
                      </a:txBody>
                      <a:tcPr/>
                    </a:tc>
                    <a:tc>
                      <a:txBody>
                        <a:bodyPr/>
                        <a:lstStyle/>
                        <a:p>
                          <a:pPr algn="ctr"/>
                          <a:r>
                            <a:rPr lang="en-US" sz="2600" dirty="0" smtClean="0"/>
                            <a:t>A</a:t>
                          </a:r>
                          <a:endParaRPr lang="en-US" sz="2600" dirty="0"/>
                        </a:p>
                      </a:txBody>
                      <a:tcPr/>
                    </a:tc>
                    <a:tc>
                      <a:txBody>
                        <a:bodyPr/>
                        <a:lstStyle/>
                        <a:p>
                          <a:r>
                            <a:rPr lang="en-US" sz="2200" dirty="0" smtClean="0"/>
                            <a:t>None</a:t>
                          </a:r>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Same as 1, exc. w/o ATTs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.421</a:t>
                          </a:r>
                        </a:p>
                      </a:txBody>
                      <a:tcPr/>
                    </a:tc>
                    <a:tc>
                      <a:txBody>
                        <a:bodyPr/>
                        <a:lstStyle/>
                        <a:p>
                          <a:r>
                            <a:rPr lang="en-US" dirty="0" smtClean="0"/>
                            <a:t>7%</a:t>
                          </a:r>
                          <a:r>
                            <a:rPr lang="en-US" baseline="0" dirty="0" smtClean="0"/>
                            <a:t> drop in </a:t>
                          </a:r>
                          <a14:m>
                            <m:oMath xmlns:m="http://schemas.openxmlformats.org/officeDocument/2006/math">
                              <m:acc>
                                <m:accPr>
                                  <m:chr m:val="̅"/>
                                  <m:ctrlPr>
                                    <a:rPr lang="en-US" sz="1800" b="1" i="1" smtClean="0">
                                      <a:solidFill>
                                        <a:schemeClr val="tx1"/>
                                      </a:solidFill>
                                      <a:latin typeface="Cambria Math" panose="02040503050406030204" pitchFamily="18" charset="0"/>
                                    </a:rPr>
                                  </m:ctrlPr>
                                </m:accPr>
                                <m:e>
                                  <m:sSup>
                                    <m:sSupPr>
                                      <m:ctrlPr>
                                        <a:rPr lang="en-US" sz="1800" b="1" i="1" smtClean="0">
                                          <a:solidFill>
                                            <a:schemeClr val="tx1"/>
                                          </a:solidFill>
                                          <a:latin typeface="Cambria Math" panose="02040503050406030204" pitchFamily="18" charset="0"/>
                                        </a:rPr>
                                      </m:ctrlPr>
                                    </m:sSupPr>
                                    <m:e>
                                      <m:r>
                                        <a:rPr lang="en-US" sz="1800" b="1" i="1" smtClean="0">
                                          <a:solidFill>
                                            <a:schemeClr val="tx1"/>
                                          </a:solidFill>
                                          <a:latin typeface="Cambria Math" panose="02040503050406030204" pitchFamily="18" charset="0"/>
                                        </a:rPr>
                                        <m:t>𝑹</m:t>
                                      </m:r>
                                    </m:e>
                                    <m:sup>
                                      <m:r>
                                        <a:rPr lang="en-US" sz="1800" b="1" i="1" smtClean="0">
                                          <a:solidFill>
                                            <a:schemeClr val="tx1"/>
                                          </a:solidFill>
                                          <a:latin typeface="Cambria Math" panose="02040503050406030204" pitchFamily="18" charset="0"/>
                                        </a:rPr>
                                        <m:t>𝟐</m:t>
                                      </m:r>
                                    </m:sup>
                                  </m:sSup>
                                </m:e>
                              </m:acc>
                            </m:oMath>
                          </a14:m>
                          <a:r>
                            <a:rPr lang="en-US" dirty="0" smtClean="0">
                              <a:solidFill>
                                <a:schemeClr val="tx1"/>
                              </a:solidFill>
                            </a:rPr>
                            <a:t> without ATTs</a:t>
                          </a:r>
                        </a:p>
                        <a:p>
                          <a:r>
                            <a:rPr lang="en-US" dirty="0" smtClean="0">
                              <a:solidFill>
                                <a:schemeClr val="tx1"/>
                              </a:solidFill>
                            </a:rPr>
                            <a:t>(or</a:t>
                          </a:r>
                          <a:r>
                            <a:rPr lang="en-US" baseline="0" dirty="0" smtClean="0">
                              <a:solidFill>
                                <a:schemeClr val="tx1"/>
                              </a:solidFill>
                            </a:rPr>
                            <a:t> 8% increase </a:t>
                          </a:r>
                          <a:r>
                            <a:rPr lang="en-US" i="1" baseline="0" dirty="0" smtClean="0">
                              <a:solidFill>
                                <a:schemeClr val="tx1"/>
                              </a:solidFill>
                            </a:rPr>
                            <a:t>with</a:t>
                          </a:r>
                          <a:r>
                            <a:rPr lang="en-US" baseline="0" dirty="0" smtClean="0">
                              <a:solidFill>
                                <a:schemeClr val="tx1"/>
                              </a:solidFill>
                            </a:rPr>
                            <a:t> ATTs)</a:t>
                          </a:r>
                          <a:endParaRPr lang="en-US" dirty="0">
                            <a:solidFill>
                              <a:schemeClr val="tx1"/>
                            </a:solidFill>
                          </a:endParaRPr>
                        </a:p>
                      </a:txBody>
                      <a:tcPr/>
                    </a:tc>
                    <a:extLst>
                      <a:ext uri="{0D108BD9-81ED-4DB2-BD59-A6C34878D82A}">
                        <a16:rowId xmlns:a16="http://schemas.microsoft.com/office/drawing/2014/main" val="629940280"/>
                      </a:ext>
                    </a:extLst>
                  </a:tr>
                  <a:tr h="370840">
                    <a:tc>
                      <a:txBody>
                        <a:bodyPr/>
                        <a:lstStyle/>
                        <a:p>
                          <a:r>
                            <a:rPr lang="en-US" sz="2600" dirty="0" smtClean="0"/>
                            <a:t>3</a:t>
                          </a:r>
                          <a:endParaRPr lang="en-US" sz="2600" dirty="0"/>
                        </a:p>
                      </a:txBody>
                      <a:tcPr/>
                    </a:tc>
                    <a:tc>
                      <a:txBody>
                        <a:bodyPr/>
                        <a:lstStyle/>
                        <a:p>
                          <a:pPr algn="ctr"/>
                          <a:r>
                            <a:rPr lang="en-US" sz="2600" dirty="0" smtClean="0"/>
                            <a:t>A</a:t>
                          </a:r>
                          <a:endParaRPr lang="en-US" sz="2600" dirty="0"/>
                        </a:p>
                      </a:txBody>
                      <a:tcPr/>
                    </a:tc>
                    <a:tc>
                      <a:txBody>
                        <a:bodyPr/>
                        <a:lstStyle/>
                        <a:p>
                          <a:r>
                            <a:rPr lang="en-US" sz="2200" dirty="0" err="1" smtClean="0"/>
                            <a:t>Pred</a:t>
                          </a:r>
                          <a:endParaRPr lang="en-US" sz="2200" dirty="0"/>
                        </a:p>
                      </a:txBody>
                      <a:tcPr/>
                    </a:tc>
                    <a:tc>
                      <a:txBody>
                        <a:bodyPr/>
                        <a:lstStyle/>
                        <a:p>
                          <a:r>
                            <a:rPr lang="en-US" sz="1800" dirty="0" smtClean="0"/>
                            <a:t>Same as 1</a:t>
                          </a:r>
                          <a:endParaRPr lang="en-US" sz="1800" dirty="0"/>
                        </a:p>
                      </a:txBody>
                      <a:tcPr/>
                    </a:tc>
                    <a:tc>
                      <a:txBody>
                        <a:bodyPr/>
                        <a:lstStyle/>
                        <a:p>
                          <a:r>
                            <a:rPr lang="en-US" sz="2000" dirty="0" smtClean="0"/>
                            <a:t>.456</a:t>
                          </a:r>
                          <a:endParaRPr lang="en-US" sz="2000" dirty="0"/>
                        </a:p>
                      </a:txBody>
                      <a:tcPr/>
                    </a:tc>
                    <a:tc>
                      <a:txBody>
                        <a:bodyPr/>
                        <a:lstStyle/>
                        <a:p>
                          <a:r>
                            <a:rPr lang="en-US" dirty="0" smtClean="0"/>
                            <a:t>Pred.</a:t>
                          </a:r>
                          <a:r>
                            <a:rPr lang="en-US" baseline="0" dirty="0" smtClean="0"/>
                            <a:t> ATTs do slightly better than obs. ones!</a:t>
                          </a:r>
                        </a:p>
                        <a:p>
                          <a:r>
                            <a:rPr lang="en-US" baseline="0" dirty="0" smtClean="0"/>
                            <a:t>Pro-active </a:t>
                          </a:r>
                          <a:r>
                            <a:rPr lang="en-US" baseline="0" dirty="0" err="1" smtClean="0"/>
                            <a:t>transp</a:t>
                          </a:r>
                          <a:r>
                            <a:rPr lang="en-US" baseline="0" dirty="0" smtClean="0"/>
                            <a:t> (+1) becomes insignificant</a:t>
                          </a:r>
                          <a:endParaRPr lang="en-US" dirty="0"/>
                        </a:p>
                      </a:txBody>
                      <a:tcPr/>
                    </a:tc>
                    <a:extLst>
                      <a:ext uri="{0D108BD9-81ED-4DB2-BD59-A6C34878D82A}">
                        <a16:rowId xmlns:a16="http://schemas.microsoft.com/office/drawing/2014/main" val="2772528321"/>
                      </a:ext>
                    </a:extLst>
                  </a:tr>
                  <a:tr h="370840">
                    <a:tc>
                      <a:txBody>
                        <a:bodyPr/>
                        <a:lstStyle/>
                        <a:p>
                          <a:r>
                            <a:rPr lang="en-US" sz="2600" dirty="0" smtClean="0"/>
                            <a:t>4</a:t>
                          </a:r>
                          <a:endParaRPr lang="en-US" sz="2600" dirty="0"/>
                        </a:p>
                      </a:txBody>
                      <a:tcPr/>
                    </a:tc>
                    <a:tc>
                      <a:txBody>
                        <a:bodyPr/>
                        <a:lstStyle/>
                        <a:p>
                          <a:pPr algn="ctr"/>
                          <a:r>
                            <a:rPr lang="en-US" sz="2600" dirty="0" smtClean="0"/>
                            <a:t>A</a:t>
                          </a:r>
                          <a:endParaRPr lang="en-US" sz="2600" dirty="0"/>
                        </a:p>
                      </a:txBody>
                      <a:tcPr/>
                    </a:tc>
                    <a:tc>
                      <a:txBody>
                        <a:bodyPr/>
                        <a:lstStyle/>
                        <a:p>
                          <a:r>
                            <a:rPr lang="en-US" sz="2200" dirty="0" err="1" smtClean="0"/>
                            <a:t>Pred</a:t>
                          </a:r>
                          <a:endParaRPr lang="en-US" sz="2200" dirty="0"/>
                        </a:p>
                      </a:txBody>
                      <a:tcPr/>
                    </a:tc>
                    <a:tc>
                      <a:txBody>
                        <a:bodyPr/>
                        <a:lstStyle/>
                        <a:p>
                          <a:r>
                            <a:rPr lang="en-US" sz="1800" dirty="0" smtClean="0"/>
                            <a:t>Best new</a:t>
                          </a:r>
                          <a:endParaRPr lang="en-US" sz="1800" dirty="0"/>
                        </a:p>
                      </a:txBody>
                      <a:tcPr/>
                    </a:tc>
                    <a:tc>
                      <a:txBody>
                        <a:bodyPr/>
                        <a:lstStyle/>
                        <a:p>
                          <a:r>
                            <a:rPr lang="en-US" sz="2000" dirty="0" smtClean="0"/>
                            <a:t>.457</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Pro-active </a:t>
                          </a:r>
                          <a:r>
                            <a:rPr lang="en-US" baseline="0" dirty="0" err="1" smtClean="0"/>
                            <a:t>transp</a:t>
                          </a:r>
                          <a:r>
                            <a:rPr lang="en-US" baseline="0" dirty="0" smtClean="0"/>
                            <a:t> still insignificant</a:t>
                          </a:r>
                          <a:endParaRPr lang="en-US" dirty="0" smtClean="0"/>
                        </a:p>
                        <a:p>
                          <a:r>
                            <a:rPr lang="en-US" dirty="0" smtClean="0"/>
                            <a:t>Lose 3, gain</a:t>
                          </a:r>
                          <a:r>
                            <a:rPr lang="en-US" baseline="0" dirty="0" smtClean="0"/>
                            <a:t> 2 </a:t>
                          </a:r>
                          <a:r>
                            <a:rPr lang="en-US" baseline="0" dirty="0" err="1" smtClean="0"/>
                            <a:t>vars</a:t>
                          </a:r>
                          <a:r>
                            <a:rPr lang="en-US" baseline="0" dirty="0" smtClean="0"/>
                            <a:t> compared to #3</a:t>
                          </a:r>
                          <a:endParaRPr lang="en-US" dirty="0"/>
                        </a:p>
                      </a:txBody>
                      <a:tcPr/>
                    </a:tc>
                    <a:extLst>
                      <a:ext uri="{0D108BD9-81ED-4DB2-BD59-A6C34878D82A}">
                        <a16:rowId xmlns:a16="http://schemas.microsoft.com/office/drawing/2014/main" val="3218234539"/>
                      </a:ext>
                    </a:extLst>
                  </a:tr>
                  <a:tr h="370840">
                    <a:tc>
                      <a:txBody>
                        <a:bodyPr/>
                        <a:lstStyle/>
                        <a:p>
                          <a:r>
                            <a:rPr lang="en-US" sz="2600" dirty="0" smtClean="0"/>
                            <a:t>5</a:t>
                          </a:r>
                          <a:endParaRPr lang="en-US" sz="2600" dirty="0"/>
                        </a:p>
                      </a:txBody>
                      <a:tcPr/>
                    </a:tc>
                    <a:tc>
                      <a:txBody>
                        <a:bodyPr/>
                        <a:lstStyle/>
                        <a:p>
                          <a:pPr algn="ctr"/>
                          <a:r>
                            <a:rPr lang="en-US" sz="2600" dirty="0" smtClean="0"/>
                            <a:t>B</a:t>
                          </a:r>
                          <a:endParaRPr lang="en-US" sz="2600" dirty="0"/>
                        </a:p>
                      </a:txBody>
                      <a:tcPr/>
                    </a:tc>
                    <a:tc>
                      <a:txBody>
                        <a:bodyPr/>
                        <a:lstStyle/>
                        <a:p>
                          <a:r>
                            <a:rPr lang="en-US" sz="2200" dirty="0" err="1" smtClean="0"/>
                            <a:t>Im-puted</a:t>
                          </a:r>
                          <a:endParaRPr lang="en-US" sz="2200" dirty="0"/>
                        </a:p>
                      </a:txBody>
                      <a:tcPr/>
                    </a:tc>
                    <a:tc>
                      <a:txBody>
                        <a:bodyPr/>
                        <a:lstStyle/>
                        <a:p>
                          <a:r>
                            <a:rPr lang="en-US" sz="1800" dirty="0" smtClean="0"/>
                            <a:t>Same as 1</a:t>
                          </a:r>
                          <a:endParaRPr lang="en-US" sz="1800" dirty="0"/>
                        </a:p>
                      </a:txBody>
                      <a:tcPr/>
                    </a:tc>
                    <a:tc>
                      <a:txBody>
                        <a:bodyPr/>
                        <a:lstStyle/>
                        <a:p>
                          <a:r>
                            <a:rPr lang="en-US" sz="2000" dirty="0" smtClean="0"/>
                            <a:t>.385</a:t>
                          </a:r>
                          <a:endParaRPr lang="en-US" sz="2000" dirty="0"/>
                        </a:p>
                      </a:txBody>
                      <a:tcPr/>
                    </a:tc>
                    <a:tc>
                      <a:txBody>
                        <a:bodyPr/>
                        <a:lstStyle/>
                        <a:p>
                          <a:r>
                            <a:rPr lang="en-US" dirty="0" smtClean="0"/>
                            <a:t>Pro-transit (+1) marginal, 3</a:t>
                          </a:r>
                          <a:r>
                            <a:rPr lang="en-US" baseline="0" dirty="0" smtClean="0"/>
                            <a:t> others </a:t>
                          </a:r>
                          <a:r>
                            <a:rPr lang="en-US" baseline="0" dirty="0" err="1" smtClean="0"/>
                            <a:t>insignif</a:t>
                          </a:r>
                          <a:r>
                            <a:rPr lang="en-US" baseline="0" dirty="0" smtClean="0"/>
                            <a:t>.</a:t>
                          </a:r>
                        </a:p>
                        <a:p>
                          <a:r>
                            <a:rPr lang="en-US" baseline="0" dirty="0" smtClean="0"/>
                            <a:t>15% drop in </a:t>
                          </a:r>
                          <a14:m>
                            <m:oMath xmlns:m="http://schemas.openxmlformats.org/officeDocument/2006/math">
                              <m:acc>
                                <m:accPr>
                                  <m:chr m:val="̅"/>
                                  <m:ctrlPr>
                                    <a:rPr lang="en-US" sz="1800" b="1" i="1" smtClean="0">
                                      <a:solidFill>
                                        <a:schemeClr val="tx1"/>
                                      </a:solidFill>
                                      <a:latin typeface="Cambria Math" panose="02040503050406030204" pitchFamily="18" charset="0"/>
                                    </a:rPr>
                                  </m:ctrlPr>
                                </m:accPr>
                                <m:e>
                                  <m:sSup>
                                    <m:sSupPr>
                                      <m:ctrlPr>
                                        <a:rPr lang="en-US" sz="1800" b="1" i="1" smtClean="0">
                                          <a:solidFill>
                                            <a:schemeClr val="tx1"/>
                                          </a:solidFill>
                                          <a:latin typeface="Cambria Math" panose="02040503050406030204" pitchFamily="18" charset="0"/>
                                        </a:rPr>
                                      </m:ctrlPr>
                                    </m:sSupPr>
                                    <m:e>
                                      <m:r>
                                        <a:rPr lang="en-US" sz="1800" b="1" i="1" smtClean="0">
                                          <a:solidFill>
                                            <a:schemeClr val="tx1"/>
                                          </a:solidFill>
                                          <a:latin typeface="Cambria Math" panose="02040503050406030204" pitchFamily="18" charset="0"/>
                                        </a:rPr>
                                        <m:t>𝑹</m:t>
                                      </m:r>
                                    </m:e>
                                    <m:sup>
                                      <m:r>
                                        <a:rPr lang="en-US" sz="1800" b="1" i="1" smtClean="0">
                                          <a:solidFill>
                                            <a:schemeClr val="tx1"/>
                                          </a:solidFill>
                                          <a:latin typeface="Cambria Math" panose="02040503050406030204" pitchFamily="18" charset="0"/>
                                        </a:rPr>
                                        <m:t>𝟐</m:t>
                                      </m:r>
                                    </m:sup>
                                  </m:sSup>
                                </m:e>
                              </m:acc>
                            </m:oMath>
                          </a14:m>
                          <a:r>
                            <a:rPr lang="en-US" baseline="0" dirty="0" smtClean="0"/>
                            <a:t> compared to #1</a:t>
                          </a:r>
                          <a:endParaRPr lang="en-US" dirty="0"/>
                        </a:p>
                      </a:txBody>
                      <a:tcPr/>
                    </a:tc>
                    <a:extLst>
                      <a:ext uri="{0D108BD9-81ED-4DB2-BD59-A6C34878D82A}">
                        <a16:rowId xmlns:a16="http://schemas.microsoft.com/office/drawing/2014/main" val="3869171124"/>
                      </a:ext>
                    </a:extLst>
                  </a:tr>
                  <a:tr h="370840">
                    <a:tc>
                      <a:txBody>
                        <a:bodyPr/>
                        <a:lstStyle/>
                        <a:p>
                          <a:r>
                            <a:rPr lang="en-US" sz="2600" dirty="0" smtClean="0"/>
                            <a:t>6</a:t>
                          </a:r>
                          <a:endParaRPr lang="en-US" sz="2600" dirty="0"/>
                        </a:p>
                      </a:txBody>
                      <a:tcPr/>
                    </a:tc>
                    <a:tc>
                      <a:txBody>
                        <a:bodyPr/>
                        <a:lstStyle/>
                        <a:p>
                          <a:pPr algn="ctr"/>
                          <a:r>
                            <a:rPr lang="en-US" sz="2600" dirty="0" smtClean="0"/>
                            <a:t>B</a:t>
                          </a:r>
                          <a:endParaRPr lang="en-US" sz="2600" dirty="0"/>
                        </a:p>
                      </a:txBody>
                      <a:tcPr/>
                    </a:tc>
                    <a:tc>
                      <a:txBody>
                        <a:bodyPr/>
                        <a:lstStyle/>
                        <a:p>
                          <a:r>
                            <a:rPr lang="en-US" sz="2200" dirty="0" err="1" smtClean="0"/>
                            <a:t>Im-puted</a:t>
                          </a:r>
                          <a:endParaRPr lang="en-US" sz="2200" dirty="0"/>
                        </a:p>
                      </a:txBody>
                      <a:tcPr/>
                    </a:tc>
                    <a:tc>
                      <a:txBody>
                        <a:bodyPr/>
                        <a:lstStyle/>
                        <a:p>
                          <a:r>
                            <a:rPr lang="en-US" sz="1800" dirty="0" smtClean="0"/>
                            <a:t>Best new</a:t>
                          </a:r>
                          <a:endParaRPr lang="en-US" sz="1800" dirty="0"/>
                        </a:p>
                      </a:txBody>
                      <a:tcPr/>
                    </a:tc>
                    <a:tc>
                      <a:txBody>
                        <a:bodyPr/>
                        <a:lstStyle/>
                        <a:p>
                          <a:r>
                            <a:rPr lang="en-US" sz="2000" dirty="0" smtClean="0"/>
                            <a:t>.389</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Pro-transit now</a:t>
                          </a:r>
                          <a:r>
                            <a:rPr lang="en-US" baseline="0" dirty="0" smtClean="0"/>
                            <a:t> insignificant</a:t>
                          </a:r>
                        </a:p>
                      </a:txBody>
                      <a:tcPr/>
                    </a:tc>
                    <a:extLst>
                      <a:ext uri="{0D108BD9-81ED-4DB2-BD59-A6C34878D82A}">
                        <a16:rowId xmlns:a16="http://schemas.microsoft.com/office/drawing/2014/main" val="2772600274"/>
                      </a:ext>
                    </a:extLst>
                  </a:tr>
                  <a:tr h="370840">
                    <a:tc>
                      <a:txBody>
                        <a:bodyPr/>
                        <a:lstStyle/>
                        <a:p>
                          <a:r>
                            <a:rPr lang="en-US" sz="2600" dirty="0" smtClean="0"/>
                            <a:t>7</a:t>
                          </a:r>
                          <a:endParaRPr lang="en-US" sz="2600" dirty="0"/>
                        </a:p>
                      </a:txBody>
                      <a:tcPr/>
                    </a:tc>
                    <a:tc>
                      <a:txBody>
                        <a:bodyPr/>
                        <a:lstStyle/>
                        <a:p>
                          <a:pPr algn="ctr"/>
                          <a:r>
                            <a:rPr lang="en-US" sz="2600" dirty="0" smtClean="0"/>
                            <a:t>B</a:t>
                          </a:r>
                          <a:endParaRPr lang="en-US" sz="2600" dirty="0"/>
                        </a:p>
                      </a:txBody>
                      <a:tcPr/>
                    </a:tc>
                    <a:tc>
                      <a:txBody>
                        <a:bodyPr/>
                        <a:lstStyle/>
                        <a:p>
                          <a:r>
                            <a:rPr lang="en-US" sz="2200" dirty="0" smtClean="0"/>
                            <a:t>None</a:t>
                          </a:r>
                          <a:endParaRPr lang="en-US" sz="2200" dirty="0"/>
                        </a:p>
                      </a:txBody>
                      <a:tcPr/>
                    </a:tc>
                    <a:tc>
                      <a:txBody>
                        <a:bodyPr/>
                        <a:lstStyle/>
                        <a:p>
                          <a:r>
                            <a:rPr lang="en-US" sz="1800" dirty="0" smtClean="0"/>
                            <a:t>Same as 6, exc. w/o ATTs</a:t>
                          </a:r>
                          <a:endParaRPr lang="en-US" sz="1800" dirty="0"/>
                        </a:p>
                      </a:txBody>
                      <a:tcPr/>
                    </a:tc>
                    <a:tc>
                      <a:txBody>
                        <a:bodyPr/>
                        <a:lstStyle/>
                        <a:p>
                          <a:r>
                            <a:rPr lang="en-US" sz="2000" dirty="0" smtClean="0"/>
                            <a:t>.385</a:t>
                          </a:r>
                          <a:endParaRPr lang="en-US" sz="2000" dirty="0"/>
                        </a:p>
                      </a:txBody>
                      <a:tcPr/>
                    </a:tc>
                    <a:tc>
                      <a:txBody>
                        <a:bodyPr/>
                        <a:lstStyle/>
                        <a:p>
                          <a:r>
                            <a:rPr lang="en-US" dirty="0" smtClean="0"/>
                            <a:t>Only a 1%</a:t>
                          </a:r>
                          <a:r>
                            <a:rPr lang="en-US" baseline="0" dirty="0" smtClean="0"/>
                            <a:t> drop in </a:t>
                          </a:r>
                          <a14:m>
                            <m:oMath xmlns:m="http://schemas.openxmlformats.org/officeDocument/2006/math">
                              <m:acc>
                                <m:accPr>
                                  <m:chr m:val="̅"/>
                                  <m:ctrlPr>
                                    <a:rPr lang="en-US" sz="1800" b="1" i="1" smtClean="0">
                                      <a:solidFill>
                                        <a:schemeClr val="tx1"/>
                                      </a:solidFill>
                                      <a:latin typeface="Cambria Math" panose="02040503050406030204" pitchFamily="18" charset="0"/>
                                    </a:rPr>
                                  </m:ctrlPr>
                                </m:accPr>
                                <m:e>
                                  <m:sSup>
                                    <m:sSupPr>
                                      <m:ctrlPr>
                                        <a:rPr lang="en-US" sz="1800" b="1" i="1" smtClean="0">
                                          <a:solidFill>
                                            <a:schemeClr val="tx1"/>
                                          </a:solidFill>
                                          <a:latin typeface="Cambria Math" panose="02040503050406030204" pitchFamily="18" charset="0"/>
                                        </a:rPr>
                                      </m:ctrlPr>
                                    </m:sSupPr>
                                    <m:e>
                                      <m:r>
                                        <a:rPr lang="en-US" sz="1800" b="1" i="1" smtClean="0">
                                          <a:solidFill>
                                            <a:schemeClr val="tx1"/>
                                          </a:solidFill>
                                          <a:latin typeface="Cambria Math" panose="02040503050406030204" pitchFamily="18" charset="0"/>
                                        </a:rPr>
                                        <m:t>𝑹</m:t>
                                      </m:r>
                                    </m:e>
                                    <m:sup>
                                      <m:r>
                                        <a:rPr lang="en-US" sz="1800" b="1" i="1" smtClean="0">
                                          <a:solidFill>
                                            <a:schemeClr val="tx1"/>
                                          </a:solidFill>
                                          <a:latin typeface="Cambria Math" panose="02040503050406030204" pitchFamily="18" charset="0"/>
                                        </a:rPr>
                                        <m:t>𝟐</m:t>
                                      </m:r>
                                    </m:sup>
                                  </m:sSup>
                                </m:e>
                              </m:acc>
                            </m:oMath>
                          </a14:m>
                          <a:r>
                            <a:rPr lang="en-US" dirty="0" smtClean="0">
                              <a:solidFill>
                                <a:schemeClr val="tx1"/>
                              </a:solidFill>
                            </a:rPr>
                            <a:t> without ATTs</a:t>
                          </a:r>
                        </a:p>
                        <a:p>
                          <a:r>
                            <a:rPr lang="en-US" dirty="0" smtClean="0">
                              <a:solidFill>
                                <a:schemeClr val="tx1"/>
                              </a:solidFill>
                            </a:rPr>
                            <a:t>(or</a:t>
                          </a:r>
                          <a:r>
                            <a:rPr lang="en-US" baseline="0" dirty="0" smtClean="0">
                              <a:solidFill>
                                <a:schemeClr val="tx1"/>
                              </a:solidFill>
                            </a:rPr>
                            <a:t> 1% increase – “model lift” – </a:t>
                          </a:r>
                          <a:r>
                            <a:rPr lang="en-US" i="1" baseline="0" dirty="0" smtClean="0">
                              <a:solidFill>
                                <a:schemeClr val="tx1"/>
                              </a:solidFill>
                            </a:rPr>
                            <a:t>with</a:t>
                          </a:r>
                          <a:r>
                            <a:rPr lang="en-US" baseline="0" dirty="0" smtClean="0">
                              <a:solidFill>
                                <a:schemeClr val="tx1"/>
                              </a:solidFill>
                            </a:rPr>
                            <a:t> ATTs)</a:t>
                          </a:r>
                          <a:endParaRPr lang="en-US" dirty="0">
                            <a:solidFill>
                              <a:schemeClr val="tx1"/>
                            </a:solidFill>
                          </a:endParaRPr>
                        </a:p>
                      </a:txBody>
                      <a:tcPr/>
                    </a:tc>
                    <a:extLst>
                      <a:ext uri="{0D108BD9-81ED-4DB2-BD59-A6C34878D82A}">
                        <a16:rowId xmlns:a16="http://schemas.microsoft.com/office/drawing/2014/main" val="82883355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252227025"/>
                  </p:ext>
                </p:extLst>
              </p:nvPr>
            </p:nvGraphicFramePr>
            <p:xfrm>
              <a:off x="152400" y="798322"/>
              <a:ext cx="8763000" cy="5450078"/>
            </p:xfrm>
            <a:graphic>
              <a:graphicData uri="http://schemas.openxmlformats.org/drawingml/2006/table">
                <a:tbl>
                  <a:tblPr firstRow="1" bandRow="1">
                    <a:tableStyleId>{5C22544A-7EE6-4342-B048-85BDC9FD1C3A}</a:tableStyleId>
                  </a:tblPr>
                  <a:tblGrid>
                    <a:gridCol w="383781">
                      <a:extLst>
                        <a:ext uri="{9D8B030D-6E8A-4147-A177-3AD203B41FA5}">
                          <a16:colId xmlns:a16="http://schemas.microsoft.com/office/drawing/2014/main" val="296325928"/>
                        </a:ext>
                      </a:extLst>
                    </a:gridCol>
                    <a:gridCol w="767562">
                      <a:extLst>
                        <a:ext uri="{9D8B030D-6E8A-4147-A177-3AD203B41FA5}">
                          <a16:colId xmlns:a16="http://schemas.microsoft.com/office/drawing/2014/main" val="1970721044"/>
                        </a:ext>
                      </a:extLst>
                    </a:gridCol>
                    <a:gridCol w="982257">
                      <a:extLst>
                        <a:ext uri="{9D8B030D-6E8A-4147-A177-3AD203B41FA5}">
                          <a16:colId xmlns:a16="http://schemas.microsoft.com/office/drawing/2014/main" val="2787324208"/>
                        </a:ext>
                      </a:extLst>
                    </a:gridCol>
                    <a:gridCol w="1524000">
                      <a:extLst>
                        <a:ext uri="{9D8B030D-6E8A-4147-A177-3AD203B41FA5}">
                          <a16:colId xmlns:a16="http://schemas.microsoft.com/office/drawing/2014/main" val="3149989806"/>
                        </a:ext>
                      </a:extLst>
                    </a:gridCol>
                    <a:gridCol w="762000">
                      <a:extLst>
                        <a:ext uri="{9D8B030D-6E8A-4147-A177-3AD203B41FA5}">
                          <a16:colId xmlns:a16="http://schemas.microsoft.com/office/drawing/2014/main" val="859489988"/>
                        </a:ext>
                      </a:extLst>
                    </a:gridCol>
                    <a:gridCol w="4343400">
                      <a:extLst>
                        <a:ext uri="{9D8B030D-6E8A-4147-A177-3AD203B41FA5}">
                          <a16:colId xmlns:a16="http://schemas.microsoft.com/office/drawing/2014/main" val="3631523655"/>
                        </a:ext>
                      </a:extLst>
                    </a:gridCol>
                  </a:tblGrid>
                  <a:tr h="822960">
                    <a:tc>
                      <a:txBody>
                        <a:bodyPr/>
                        <a:lstStyle/>
                        <a:p>
                          <a:endParaRPr lang="en-US" sz="2400" dirty="0">
                            <a:solidFill>
                              <a:schemeClr val="bg1"/>
                            </a:solidFill>
                          </a:endParaRPr>
                        </a:p>
                      </a:txBody>
                      <a:tcPr/>
                    </a:tc>
                    <a:tc>
                      <a:txBody>
                        <a:bodyPr/>
                        <a:lstStyle/>
                        <a:p>
                          <a:pPr algn="ctr"/>
                          <a:r>
                            <a:rPr lang="en-US" sz="2400" dirty="0" smtClean="0">
                              <a:solidFill>
                                <a:schemeClr val="bg1"/>
                              </a:solidFill>
                            </a:rPr>
                            <a:t>Sam-</a:t>
                          </a:r>
                          <a:r>
                            <a:rPr lang="en-US" sz="2400" dirty="0" err="1" smtClean="0">
                              <a:solidFill>
                                <a:schemeClr val="bg1"/>
                              </a:solidFill>
                            </a:rPr>
                            <a:t>ple</a:t>
                          </a:r>
                          <a:endParaRPr lang="en-US" sz="2400" dirty="0">
                            <a:solidFill>
                              <a:schemeClr val="bg1"/>
                            </a:solidFill>
                          </a:endParaRPr>
                        </a:p>
                      </a:txBody>
                      <a:tcPr/>
                    </a:tc>
                    <a:tc>
                      <a:txBody>
                        <a:bodyPr/>
                        <a:lstStyle/>
                        <a:p>
                          <a:r>
                            <a:rPr lang="en-US" sz="2400" dirty="0" smtClean="0">
                              <a:solidFill>
                                <a:schemeClr val="bg1"/>
                              </a:solidFill>
                            </a:rPr>
                            <a:t>ATTs</a:t>
                          </a:r>
                          <a:endParaRPr lang="en-US" sz="2400" dirty="0">
                            <a:solidFill>
                              <a:schemeClr val="bg1"/>
                            </a:solidFill>
                          </a:endParaRPr>
                        </a:p>
                      </a:txBody>
                      <a:tcPr/>
                    </a:tc>
                    <a:tc>
                      <a:txBody>
                        <a:bodyPr/>
                        <a:lstStyle/>
                        <a:p>
                          <a:r>
                            <a:rPr lang="en-US" sz="2400" dirty="0" err="1" smtClean="0">
                              <a:solidFill>
                                <a:schemeClr val="bg1"/>
                              </a:solidFill>
                            </a:rPr>
                            <a:t>Specifi</a:t>
                          </a:r>
                          <a:r>
                            <a:rPr lang="en-US" sz="2400" dirty="0" smtClean="0">
                              <a:solidFill>
                                <a:schemeClr val="bg1"/>
                              </a:solidFill>
                            </a:rPr>
                            <a:t>-cation</a:t>
                          </a:r>
                          <a:endParaRPr lang="en-US" sz="2400" dirty="0">
                            <a:solidFill>
                              <a:schemeClr val="bg1"/>
                            </a:solidFill>
                          </a:endParaRPr>
                        </a:p>
                      </a:txBody>
                      <a:tcPr/>
                    </a:tc>
                    <a:tc>
                      <a:txBody>
                        <a:bodyPr/>
                        <a:lstStyle/>
                        <a:p>
                          <a:endParaRPr lang="en-US"/>
                        </a:p>
                      </a:txBody>
                      <a:tcPr>
                        <a:blipFill>
                          <a:blip r:embed="rId3"/>
                          <a:stretch>
                            <a:fillRect l="-481600" t="-5185" r="-573600" b="-57481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Comments</a:t>
                          </a:r>
                        </a:p>
                      </a:txBody>
                      <a:tcPr/>
                    </a:tc>
                    <a:extLst>
                      <a:ext uri="{0D108BD9-81ED-4DB2-BD59-A6C34878D82A}">
                        <a16:rowId xmlns:a16="http://schemas.microsoft.com/office/drawing/2014/main" val="470717453"/>
                      </a:ext>
                    </a:extLst>
                  </a:tr>
                  <a:tr h="487680">
                    <a:tc>
                      <a:txBody>
                        <a:bodyPr/>
                        <a:lstStyle/>
                        <a:p>
                          <a:r>
                            <a:rPr lang="en-US" sz="2600" dirty="0" smtClean="0"/>
                            <a:t>1</a:t>
                          </a:r>
                          <a:endParaRPr lang="en-US" sz="2600" dirty="0"/>
                        </a:p>
                      </a:txBody>
                      <a:tcPr/>
                    </a:tc>
                    <a:tc>
                      <a:txBody>
                        <a:bodyPr/>
                        <a:lstStyle/>
                        <a:p>
                          <a:pPr algn="ctr"/>
                          <a:r>
                            <a:rPr lang="en-US" sz="2600" dirty="0" smtClean="0"/>
                            <a:t>A</a:t>
                          </a:r>
                          <a:endParaRPr lang="en-US" sz="2600" dirty="0"/>
                        </a:p>
                      </a:txBody>
                      <a:tcPr/>
                    </a:tc>
                    <a:tc>
                      <a:txBody>
                        <a:bodyPr/>
                        <a:lstStyle/>
                        <a:p>
                          <a:r>
                            <a:rPr lang="en-US" sz="2200" dirty="0" smtClean="0"/>
                            <a:t>“</a:t>
                          </a:r>
                          <a:r>
                            <a:rPr lang="en-US" sz="2200" dirty="0" err="1" smtClean="0"/>
                            <a:t>Obs</a:t>
                          </a:r>
                          <a:r>
                            <a:rPr lang="en-US" sz="2200" dirty="0" smtClean="0"/>
                            <a:t>”</a:t>
                          </a:r>
                          <a:endParaRPr lang="en-US" sz="2200" dirty="0"/>
                        </a:p>
                      </a:txBody>
                      <a:tcPr/>
                    </a:tc>
                    <a:tc>
                      <a:txBody>
                        <a:bodyPr/>
                        <a:lstStyle/>
                        <a:p>
                          <a:r>
                            <a:rPr lang="en-US" sz="1800" dirty="0" smtClean="0"/>
                            <a:t>Best</a:t>
                          </a:r>
                          <a:endParaRPr lang="en-US" sz="1800" dirty="0"/>
                        </a:p>
                      </a:txBody>
                      <a:tcPr/>
                    </a:tc>
                    <a:tc>
                      <a:txBody>
                        <a:bodyPr/>
                        <a:lstStyle/>
                        <a:p>
                          <a:r>
                            <a:rPr lang="en-US" sz="2000" dirty="0" smtClean="0"/>
                            <a:t>.454</a:t>
                          </a:r>
                          <a:endParaRPr lang="en-US" sz="2000" dirty="0"/>
                        </a:p>
                      </a:txBody>
                      <a:tcPr/>
                    </a:tc>
                    <a:tc>
                      <a:txBody>
                        <a:bodyPr/>
                        <a:lstStyle/>
                        <a:p>
                          <a:r>
                            <a:rPr lang="en-US" dirty="0" smtClean="0"/>
                            <a:t>All 3 ATTs</a:t>
                          </a:r>
                          <a:r>
                            <a:rPr lang="en-US" baseline="0" dirty="0" smtClean="0"/>
                            <a:t> significant with negative </a:t>
                          </a:r>
                          <a:r>
                            <a:rPr lang="en-US" baseline="0" dirty="0" err="1" smtClean="0"/>
                            <a:t>coeffs</a:t>
                          </a:r>
                          <a:endParaRPr lang="en-US" dirty="0"/>
                        </a:p>
                      </a:txBody>
                      <a:tcPr/>
                    </a:tc>
                    <a:extLst>
                      <a:ext uri="{0D108BD9-81ED-4DB2-BD59-A6C34878D82A}">
                        <a16:rowId xmlns:a16="http://schemas.microsoft.com/office/drawing/2014/main" val="2550582388"/>
                      </a:ext>
                    </a:extLst>
                  </a:tr>
                  <a:tr h="667639">
                    <a:tc>
                      <a:txBody>
                        <a:bodyPr/>
                        <a:lstStyle/>
                        <a:p>
                          <a:r>
                            <a:rPr lang="en-US" sz="2600" dirty="0" smtClean="0"/>
                            <a:t>2</a:t>
                          </a:r>
                          <a:endParaRPr lang="en-US" sz="2600" dirty="0"/>
                        </a:p>
                      </a:txBody>
                      <a:tcPr/>
                    </a:tc>
                    <a:tc>
                      <a:txBody>
                        <a:bodyPr/>
                        <a:lstStyle/>
                        <a:p>
                          <a:pPr algn="ctr"/>
                          <a:r>
                            <a:rPr lang="en-US" sz="2600" dirty="0" smtClean="0"/>
                            <a:t>A</a:t>
                          </a:r>
                          <a:endParaRPr lang="en-US" sz="2600" dirty="0"/>
                        </a:p>
                      </a:txBody>
                      <a:tcPr/>
                    </a:tc>
                    <a:tc>
                      <a:txBody>
                        <a:bodyPr/>
                        <a:lstStyle/>
                        <a:p>
                          <a:r>
                            <a:rPr lang="en-US" sz="2200" dirty="0" smtClean="0"/>
                            <a:t>None</a:t>
                          </a:r>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Same as 1, exc. w/o ATTs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.421</a:t>
                          </a:r>
                        </a:p>
                      </a:txBody>
                      <a:tcPr/>
                    </a:tc>
                    <a:tc>
                      <a:txBody>
                        <a:bodyPr/>
                        <a:lstStyle/>
                        <a:p>
                          <a:endParaRPr lang="en-US"/>
                        </a:p>
                      </a:txBody>
                      <a:tcPr>
                        <a:blipFill>
                          <a:blip r:embed="rId3"/>
                          <a:stretch>
                            <a:fillRect l="-101964" t="-201818" r="-561" b="-532727"/>
                          </a:stretch>
                        </a:blipFill>
                      </a:tcPr>
                    </a:tc>
                    <a:extLst>
                      <a:ext uri="{0D108BD9-81ED-4DB2-BD59-A6C34878D82A}">
                        <a16:rowId xmlns:a16="http://schemas.microsoft.com/office/drawing/2014/main" val="629940280"/>
                      </a:ext>
                    </a:extLst>
                  </a:tr>
                  <a:tr h="640080">
                    <a:tc>
                      <a:txBody>
                        <a:bodyPr/>
                        <a:lstStyle/>
                        <a:p>
                          <a:r>
                            <a:rPr lang="en-US" sz="2600" dirty="0" smtClean="0"/>
                            <a:t>3</a:t>
                          </a:r>
                          <a:endParaRPr lang="en-US" sz="2600" dirty="0"/>
                        </a:p>
                      </a:txBody>
                      <a:tcPr/>
                    </a:tc>
                    <a:tc>
                      <a:txBody>
                        <a:bodyPr/>
                        <a:lstStyle/>
                        <a:p>
                          <a:pPr algn="ctr"/>
                          <a:r>
                            <a:rPr lang="en-US" sz="2600" dirty="0" smtClean="0"/>
                            <a:t>A</a:t>
                          </a:r>
                          <a:endParaRPr lang="en-US" sz="2600" dirty="0"/>
                        </a:p>
                      </a:txBody>
                      <a:tcPr/>
                    </a:tc>
                    <a:tc>
                      <a:txBody>
                        <a:bodyPr/>
                        <a:lstStyle/>
                        <a:p>
                          <a:r>
                            <a:rPr lang="en-US" sz="2200" dirty="0" err="1" smtClean="0"/>
                            <a:t>Pred</a:t>
                          </a:r>
                          <a:endParaRPr lang="en-US" sz="2200" dirty="0"/>
                        </a:p>
                      </a:txBody>
                      <a:tcPr/>
                    </a:tc>
                    <a:tc>
                      <a:txBody>
                        <a:bodyPr/>
                        <a:lstStyle/>
                        <a:p>
                          <a:r>
                            <a:rPr lang="en-US" sz="1800" dirty="0" smtClean="0"/>
                            <a:t>Same as 1</a:t>
                          </a:r>
                          <a:endParaRPr lang="en-US" sz="1800" dirty="0"/>
                        </a:p>
                      </a:txBody>
                      <a:tcPr/>
                    </a:tc>
                    <a:tc>
                      <a:txBody>
                        <a:bodyPr/>
                        <a:lstStyle/>
                        <a:p>
                          <a:r>
                            <a:rPr lang="en-US" sz="2000" dirty="0" smtClean="0"/>
                            <a:t>.456</a:t>
                          </a:r>
                          <a:endParaRPr lang="en-US" sz="2000" dirty="0"/>
                        </a:p>
                      </a:txBody>
                      <a:tcPr/>
                    </a:tc>
                    <a:tc>
                      <a:txBody>
                        <a:bodyPr/>
                        <a:lstStyle/>
                        <a:p>
                          <a:r>
                            <a:rPr lang="en-US" dirty="0" smtClean="0"/>
                            <a:t>Pred.</a:t>
                          </a:r>
                          <a:r>
                            <a:rPr lang="en-US" baseline="0" dirty="0" smtClean="0"/>
                            <a:t> ATTs do slightly better than obs. ones!</a:t>
                          </a:r>
                        </a:p>
                        <a:p>
                          <a:r>
                            <a:rPr lang="en-US" baseline="0" dirty="0" smtClean="0"/>
                            <a:t>Pro-active </a:t>
                          </a:r>
                          <a:r>
                            <a:rPr lang="en-US" baseline="0" dirty="0" err="1" smtClean="0"/>
                            <a:t>transp</a:t>
                          </a:r>
                          <a:r>
                            <a:rPr lang="en-US" baseline="0" dirty="0" smtClean="0"/>
                            <a:t> (+1) becomes insignificant</a:t>
                          </a:r>
                          <a:endParaRPr lang="en-US" dirty="0"/>
                        </a:p>
                      </a:txBody>
                      <a:tcPr/>
                    </a:tc>
                    <a:extLst>
                      <a:ext uri="{0D108BD9-81ED-4DB2-BD59-A6C34878D82A}">
                        <a16:rowId xmlns:a16="http://schemas.microsoft.com/office/drawing/2014/main" val="2772528321"/>
                      </a:ext>
                    </a:extLst>
                  </a:tr>
                  <a:tr h="640080">
                    <a:tc>
                      <a:txBody>
                        <a:bodyPr/>
                        <a:lstStyle/>
                        <a:p>
                          <a:r>
                            <a:rPr lang="en-US" sz="2600" dirty="0" smtClean="0"/>
                            <a:t>4</a:t>
                          </a:r>
                          <a:endParaRPr lang="en-US" sz="2600" dirty="0"/>
                        </a:p>
                      </a:txBody>
                      <a:tcPr/>
                    </a:tc>
                    <a:tc>
                      <a:txBody>
                        <a:bodyPr/>
                        <a:lstStyle/>
                        <a:p>
                          <a:pPr algn="ctr"/>
                          <a:r>
                            <a:rPr lang="en-US" sz="2600" dirty="0" smtClean="0"/>
                            <a:t>A</a:t>
                          </a:r>
                          <a:endParaRPr lang="en-US" sz="2600" dirty="0"/>
                        </a:p>
                      </a:txBody>
                      <a:tcPr/>
                    </a:tc>
                    <a:tc>
                      <a:txBody>
                        <a:bodyPr/>
                        <a:lstStyle/>
                        <a:p>
                          <a:r>
                            <a:rPr lang="en-US" sz="2200" dirty="0" err="1" smtClean="0"/>
                            <a:t>Pred</a:t>
                          </a:r>
                          <a:endParaRPr lang="en-US" sz="2200" dirty="0"/>
                        </a:p>
                      </a:txBody>
                      <a:tcPr/>
                    </a:tc>
                    <a:tc>
                      <a:txBody>
                        <a:bodyPr/>
                        <a:lstStyle/>
                        <a:p>
                          <a:r>
                            <a:rPr lang="en-US" sz="1800" dirty="0" smtClean="0"/>
                            <a:t>Best new</a:t>
                          </a:r>
                          <a:endParaRPr lang="en-US" sz="1800" dirty="0"/>
                        </a:p>
                      </a:txBody>
                      <a:tcPr/>
                    </a:tc>
                    <a:tc>
                      <a:txBody>
                        <a:bodyPr/>
                        <a:lstStyle/>
                        <a:p>
                          <a:r>
                            <a:rPr lang="en-US" sz="2000" dirty="0" smtClean="0"/>
                            <a:t>.457</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Pro-active </a:t>
                          </a:r>
                          <a:r>
                            <a:rPr lang="en-US" baseline="0" dirty="0" err="1" smtClean="0"/>
                            <a:t>transp</a:t>
                          </a:r>
                          <a:r>
                            <a:rPr lang="en-US" baseline="0" dirty="0" smtClean="0"/>
                            <a:t> still insignificant</a:t>
                          </a:r>
                          <a:endParaRPr lang="en-US" dirty="0" smtClean="0"/>
                        </a:p>
                        <a:p>
                          <a:r>
                            <a:rPr lang="en-US" dirty="0" smtClean="0"/>
                            <a:t>Lose 3, gain</a:t>
                          </a:r>
                          <a:r>
                            <a:rPr lang="en-US" baseline="0" dirty="0" smtClean="0"/>
                            <a:t> 2 </a:t>
                          </a:r>
                          <a:r>
                            <a:rPr lang="en-US" baseline="0" dirty="0" err="1" smtClean="0"/>
                            <a:t>vars</a:t>
                          </a:r>
                          <a:r>
                            <a:rPr lang="en-US" baseline="0" dirty="0" smtClean="0"/>
                            <a:t> compared to #3</a:t>
                          </a:r>
                          <a:endParaRPr lang="en-US" dirty="0"/>
                        </a:p>
                      </a:txBody>
                      <a:tcPr/>
                    </a:tc>
                    <a:extLst>
                      <a:ext uri="{0D108BD9-81ED-4DB2-BD59-A6C34878D82A}">
                        <a16:rowId xmlns:a16="http://schemas.microsoft.com/office/drawing/2014/main" val="3218234539"/>
                      </a:ext>
                    </a:extLst>
                  </a:tr>
                  <a:tr h="762000">
                    <a:tc>
                      <a:txBody>
                        <a:bodyPr/>
                        <a:lstStyle/>
                        <a:p>
                          <a:r>
                            <a:rPr lang="en-US" sz="2600" dirty="0" smtClean="0"/>
                            <a:t>5</a:t>
                          </a:r>
                          <a:endParaRPr lang="en-US" sz="2600" dirty="0"/>
                        </a:p>
                      </a:txBody>
                      <a:tcPr/>
                    </a:tc>
                    <a:tc>
                      <a:txBody>
                        <a:bodyPr/>
                        <a:lstStyle/>
                        <a:p>
                          <a:pPr algn="ctr"/>
                          <a:r>
                            <a:rPr lang="en-US" sz="2600" dirty="0" smtClean="0"/>
                            <a:t>B</a:t>
                          </a:r>
                          <a:endParaRPr lang="en-US" sz="2600" dirty="0"/>
                        </a:p>
                      </a:txBody>
                      <a:tcPr/>
                    </a:tc>
                    <a:tc>
                      <a:txBody>
                        <a:bodyPr/>
                        <a:lstStyle/>
                        <a:p>
                          <a:r>
                            <a:rPr lang="en-US" sz="2200" dirty="0" err="1" smtClean="0"/>
                            <a:t>Im-puted</a:t>
                          </a:r>
                          <a:endParaRPr lang="en-US" sz="2200" dirty="0"/>
                        </a:p>
                      </a:txBody>
                      <a:tcPr/>
                    </a:tc>
                    <a:tc>
                      <a:txBody>
                        <a:bodyPr/>
                        <a:lstStyle/>
                        <a:p>
                          <a:r>
                            <a:rPr lang="en-US" sz="1800" dirty="0" smtClean="0"/>
                            <a:t>Same as 1</a:t>
                          </a:r>
                          <a:endParaRPr lang="en-US" sz="1800" dirty="0"/>
                        </a:p>
                      </a:txBody>
                      <a:tcPr/>
                    </a:tc>
                    <a:tc>
                      <a:txBody>
                        <a:bodyPr/>
                        <a:lstStyle/>
                        <a:p>
                          <a:r>
                            <a:rPr lang="en-US" sz="2000" dirty="0" smtClean="0"/>
                            <a:t>.385</a:t>
                          </a:r>
                          <a:endParaRPr lang="en-US" sz="2000" dirty="0"/>
                        </a:p>
                      </a:txBody>
                      <a:tcPr/>
                    </a:tc>
                    <a:tc>
                      <a:txBody>
                        <a:bodyPr/>
                        <a:lstStyle/>
                        <a:p>
                          <a:endParaRPr lang="en-US"/>
                        </a:p>
                      </a:txBody>
                      <a:tcPr>
                        <a:blipFill>
                          <a:blip r:embed="rId3"/>
                          <a:stretch>
                            <a:fillRect l="-101964" t="-433600" r="-561" b="-200800"/>
                          </a:stretch>
                        </a:blipFill>
                      </a:tcPr>
                    </a:tc>
                    <a:extLst>
                      <a:ext uri="{0D108BD9-81ED-4DB2-BD59-A6C34878D82A}">
                        <a16:rowId xmlns:a16="http://schemas.microsoft.com/office/drawing/2014/main" val="3869171124"/>
                      </a:ext>
                    </a:extLst>
                  </a:tr>
                  <a:tr h="762000">
                    <a:tc>
                      <a:txBody>
                        <a:bodyPr/>
                        <a:lstStyle/>
                        <a:p>
                          <a:r>
                            <a:rPr lang="en-US" sz="2600" dirty="0" smtClean="0"/>
                            <a:t>6</a:t>
                          </a:r>
                          <a:endParaRPr lang="en-US" sz="2600" dirty="0"/>
                        </a:p>
                      </a:txBody>
                      <a:tcPr/>
                    </a:tc>
                    <a:tc>
                      <a:txBody>
                        <a:bodyPr/>
                        <a:lstStyle/>
                        <a:p>
                          <a:pPr algn="ctr"/>
                          <a:r>
                            <a:rPr lang="en-US" sz="2600" dirty="0" smtClean="0"/>
                            <a:t>B</a:t>
                          </a:r>
                          <a:endParaRPr lang="en-US" sz="2600" dirty="0"/>
                        </a:p>
                      </a:txBody>
                      <a:tcPr/>
                    </a:tc>
                    <a:tc>
                      <a:txBody>
                        <a:bodyPr/>
                        <a:lstStyle/>
                        <a:p>
                          <a:r>
                            <a:rPr lang="en-US" sz="2200" dirty="0" err="1" smtClean="0"/>
                            <a:t>Im-puted</a:t>
                          </a:r>
                          <a:endParaRPr lang="en-US" sz="2200" dirty="0"/>
                        </a:p>
                      </a:txBody>
                      <a:tcPr/>
                    </a:tc>
                    <a:tc>
                      <a:txBody>
                        <a:bodyPr/>
                        <a:lstStyle/>
                        <a:p>
                          <a:r>
                            <a:rPr lang="en-US" sz="1800" dirty="0" smtClean="0"/>
                            <a:t>Best new</a:t>
                          </a:r>
                          <a:endParaRPr lang="en-US" sz="1800" dirty="0"/>
                        </a:p>
                      </a:txBody>
                      <a:tcPr/>
                    </a:tc>
                    <a:tc>
                      <a:txBody>
                        <a:bodyPr/>
                        <a:lstStyle/>
                        <a:p>
                          <a:r>
                            <a:rPr lang="en-US" sz="2000" dirty="0" smtClean="0"/>
                            <a:t>.389</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Pro-transit now</a:t>
                          </a:r>
                          <a:r>
                            <a:rPr lang="en-US" baseline="0" dirty="0" smtClean="0"/>
                            <a:t> insignificant</a:t>
                          </a:r>
                        </a:p>
                      </a:txBody>
                      <a:tcPr/>
                    </a:tc>
                    <a:extLst>
                      <a:ext uri="{0D108BD9-81ED-4DB2-BD59-A6C34878D82A}">
                        <a16:rowId xmlns:a16="http://schemas.microsoft.com/office/drawing/2014/main" val="2772600274"/>
                      </a:ext>
                    </a:extLst>
                  </a:tr>
                  <a:tr h="667639">
                    <a:tc>
                      <a:txBody>
                        <a:bodyPr/>
                        <a:lstStyle/>
                        <a:p>
                          <a:r>
                            <a:rPr lang="en-US" sz="2600" dirty="0" smtClean="0"/>
                            <a:t>7</a:t>
                          </a:r>
                          <a:endParaRPr lang="en-US" sz="2600" dirty="0"/>
                        </a:p>
                      </a:txBody>
                      <a:tcPr/>
                    </a:tc>
                    <a:tc>
                      <a:txBody>
                        <a:bodyPr/>
                        <a:lstStyle/>
                        <a:p>
                          <a:pPr algn="ctr"/>
                          <a:r>
                            <a:rPr lang="en-US" sz="2600" dirty="0" smtClean="0"/>
                            <a:t>B</a:t>
                          </a:r>
                          <a:endParaRPr lang="en-US" sz="2600" dirty="0"/>
                        </a:p>
                      </a:txBody>
                      <a:tcPr/>
                    </a:tc>
                    <a:tc>
                      <a:txBody>
                        <a:bodyPr/>
                        <a:lstStyle/>
                        <a:p>
                          <a:r>
                            <a:rPr lang="en-US" sz="2200" dirty="0" smtClean="0"/>
                            <a:t>None</a:t>
                          </a:r>
                          <a:endParaRPr lang="en-US" sz="2200" dirty="0"/>
                        </a:p>
                      </a:txBody>
                      <a:tcPr/>
                    </a:tc>
                    <a:tc>
                      <a:txBody>
                        <a:bodyPr/>
                        <a:lstStyle/>
                        <a:p>
                          <a:r>
                            <a:rPr lang="en-US" sz="1800" dirty="0" smtClean="0"/>
                            <a:t>Same as 6, exc. w/o ATTs</a:t>
                          </a:r>
                          <a:endParaRPr lang="en-US" sz="1800" dirty="0"/>
                        </a:p>
                      </a:txBody>
                      <a:tcPr/>
                    </a:tc>
                    <a:tc>
                      <a:txBody>
                        <a:bodyPr/>
                        <a:lstStyle/>
                        <a:p>
                          <a:r>
                            <a:rPr lang="en-US" sz="2000" dirty="0" smtClean="0"/>
                            <a:t>.385</a:t>
                          </a:r>
                          <a:endParaRPr lang="en-US" sz="2000" dirty="0"/>
                        </a:p>
                      </a:txBody>
                      <a:tcPr/>
                    </a:tc>
                    <a:tc>
                      <a:txBody>
                        <a:bodyPr/>
                        <a:lstStyle/>
                        <a:p>
                          <a:endParaRPr lang="en-US"/>
                        </a:p>
                      </a:txBody>
                      <a:tcPr>
                        <a:blipFill>
                          <a:blip r:embed="rId3"/>
                          <a:stretch>
                            <a:fillRect l="-101964" t="-720000" r="-561" b="-14545"/>
                          </a:stretch>
                        </a:blipFill>
                      </a:tcPr>
                    </a:tc>
                    <a:extLst>
                      <a:ext uri="{0D108BD9-81ED-4DB2-BD59-A6C34878D82A}">
                        <a16:rowId xmlns:a16="http://schemas.microsoft.com/office/drawing/2014/main" val="828833557"/>
                      </a:ext>
                    </a:extLst>
                  </a:tr>
                </a:tbl>
              </a:graphicData>
            </a:graphic>
          </p:graphicFrame>
        </mc:Fallback>
      </mc:AlternateContent>
    </p:spTree>
    <p:extLst>
      <p:ext uri="{BB962C8B-B14F-4D97-AF65-F5344CB8AC3E}">
        <p14:creationId xmlns:p14="http://schemas.microsoft.com/office/powerpoint/2010/main" val="61640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533400"/>
            <a:ext cx="6838950" cy="766877"/>
          </a:xfrm>
        </p:spPr>
        <p:txBody>
          <a:bodyPr/>
          <a:lstStyle/>
          <a:p>
            <a:r>
              <a:rPr lang="en-US" b="1" dirty="0" smtClean="0">
                <a:effectLst/>
              </a:rPr>
              <a:t>Some potential problems</a:t>
            </a:r>
            <a:endParaRPr lang="en-US" b="1" dirty="0">
              <a:effectLst/>
            </a:endParaRPr>
          </a:p>
        </p:txBody>
      </p:sp>
      <p:sp>
        <p:nvSpPr>
          <p:cNvPr id="3" name="Content Placeholder 2"/>
          <p:cNvSpPr>
            <a:spLocks noGrp="1"/>
          </p:cNvSpPr>
          <p:nvPr>
            <p:ph idx="1"/>
          </p:nvPr>
        </p:nvSpPr>
        <p:spPr>
          <a:xfrm>
            <a:off x="685800" y="1371600"/>
            <a:ext cx="7772400" cy="4114800"/>
          </a:xfrm>
        </p:spPr>
        <p:txBody>
          <a:bodyPr/>
          <a:lstStyle/>
          <a:p>
            <a:r>
              <a:rPr lang="en-US" dirty="0">
                <a:effectLst/>
              </a:rPr>
              <a:t>T</a:t>
            </a:r>
            <a:r>
              <a:rPr lang="en-US" dirty="0" smtClean="0">
                <a:effectLst/>
              </a:rPr>
              <a:t>here may be mismatch </a:t>
            </a:r>
            <a:r>
              <a:rPr lang="en-US" dirty="0">
                <a:effectLst/>
              </a:rPr>
              <a:t>between </a:t>
            </a:r>
            <a:r>
              <a:rPr lang="en-US" dirty="0" smtClean="0">
                <a:effectLst/>
              </a:rPr>
              <a:t>(</a:t>
            </a:r>
            <a:r>
              <a:rPr lang="en-US" dirty="0">
                <a:effectLst/>
              </a:rPr>
              <a:t>imputed) </a:t>
            </a:r>
            <a:r>
              <a:rPr lang="en-US" dirty="0" smtClean="0">
                <a:effectLst/>
              </a:rPr>
              <a:t>ATTs </a:t>
            </a:r>
            <a:r>
              <a:rPr lang="en-US" dirty="0">
                <a:effectLst/>
              </a:rPr>
              <a:t>and (reported) </a:t>
            </a:r>
            <a:r>
              <a:rPr lang="en-US" dirty="0" smtClean="0">
                <a:effectLst/>
              </a:rPr>
              <a:t>BEH </a:t>
            </a:r>
            <a:r>
              <a:rPr lang="en-US" dirty="0">
                <a:effectLst/>
              </a:rPr>
              <a:t>for </a:t>
            </a:r>
            <a:r>
              <a:rPr lang="en-US" dirty="0" smtClean="0">
                <a:effectLst/>
              </a:rPr>
              <a:t>some (many) cases, in which case ATTs </a:t>
            </a:r>
            <a:r>
              <a:rPr lang="en-US" dirty="0">
                <a:effectLst/>
              </a:rPr>
              <a:t>may not appear to explain </a:t>
            </a:r>
            <a:r>
              <a:rPr lang="en-US" dirty="0" smtClean="0">
                <a:effectLst/>
              </a:rPr>
              <a:t>BEH </a:t>
            </a:r>
            <a:r>
              <a:rPr lang="en-US" dirty="0">
                <a:effectLst/>
              </a:rPr>
              <a:t>very well </a:t>
            </a:r>
            <a:r>
              <a:rPr lang="en-US" sz="2200" dirty="0">
                <a:effectLst/>
              </a:rPr>
              <a:t>(an </a:t>
            </a:r>
            <a:r>
              <a:rPr lang="en-US" sz="2200" dirty="0" smtClean="0">
                <a:effectLst/>
              </a:rPr>
              <a:t>example </a:t>
            </a:r>
            <a:r>
              <a:rPr lang="en-US" sz="2200" dirty="0">
                <a:effectLst/>
              </a:rPr>
              <a:t>of the attenuation of estimated effects caused by measurement error; </a:t>
            </a:r>
            <a:r>
              <a:rPr lang="en-US" sz="2200" dirty="0" smtClean="0">
                <a:effectLst/>
              </a:rPr>
              <a:t>e.g. Cameron and Trivedi, 2005)</a:t>
            </a:r>
          </a:p>
          <a:p>
            <a:r>
              <a:rPr lang="en-US" dirty="0" smtClean="0">
                <a:effectLst/>
              </a:rPr>
              <a:t>Will we induce circularity?  </a:t>
            </a:r>
          </a:p>
          <a:p>
            <a:pPr lvl="1"/>
            <a:r>
              <a:rPr lang="en-US" dirty="0" smtClean="0">
                <a:effectLst/>
              </a:rPr>
              <a:t>E.g., using mode choice to predict ATTs and then those ATTs to predict mode choice</a:t>
            </a:r>
          </a:p>
          <a:p>
            <a:pPr lvl="1"/>
            <a:r>
              <a:rPr lang="en-US" dirty="0" smtClean="0">
                <a:effectLst/>
              </a:rPr>
              <a:t>Using LU </a:t>
            </a:r>
            <a:r>
              <a:rPr lang="en-US" dirty="0" err="1" smtClean="0">
                <a:effectLst/>
              </a:rPr>
              <a:t>vars</a:t>
            </a:r>
            <a:r>
              <a:rPr lang="en-US" dirty="0" smtClean="0">
                <a:effectLst/>
              </a:rPr>
              <a:t> to predict ATTs, then including both ATTs and LU </a:t>
            </a:r>
            <a:r>
              <a:rPr lang="en-US" dirty="0" err="1" smtClean="0">
                <a:effectLst/>
              </a:rPr>
              <a:t>vars</a:t>
            </a:r>
            <a:r>
              <a:rPr lang="en-US" dirty="0" smtClean="0">
                <a:effectLst/>
              </a:rPr>
              <a:t> in the model</a:t>
            </a:r>
          </a:p>
          <a:p>
            <a:endParaRPr lang="en-US" dirty="0">
              <a:effectLst/>
            </a:endParaRPr>
          </a:p>
        </p:txBody>
      </p:sp>
    </p:spTree>
    <p:extLst>
      <p:ext uri="{BB962C8B-B14F-4D97-AF65-F5344CB8AC3E}">
        <p14:creationId xmlns:p14="http://schemas.microsoft.com/office/powerpoint/2010/main" val="9652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833323"/>
            <a:ext cx="6838950" cy="766877"/>
          </a:xfrm>
        </p:spPr>
        <p:txBody>
          <a:bodyPr/>
          <a:lstStyle/>
          <a:p>
            <a:r>
              <a:rPr lang="en-US" b="1" dirty="0" smtClean="0">
                <a:effectLst/>
              </a:rPr>
              <a:t>Looking to the future… </a:t>
            </a:r>
            <a:r>
              <a:rPr lang="en-US" sz="2400" b="1" dirty="0" smtClean="0">
                <a:effectLst/>
              </a:rPr>
              <a:t>(1)</a:t>
            </a:r>
            <a:endParaRPr lang="en-US" sz="2400" b="1" dirty="0">
              <a:effectLst/>
            </a:endParaRPr>
          </a:p>
        </p:txBody>
      </p:sp>
      <p:sp>
        <p:nvSpPr>
          <p:cNvPr id="3" name="Content Placeholder 2"/>
          <p:cNvSpPr>
            <a:spLocks noGrp="1"/>
          </p:cNvSpPr>
          <p:nvPr>
            <p:ph idx="1"/>
          </p:nvPr>
        </p:nvSpPr>
        <p:spPr>
          <a:xfrm>
            <a:off x="762000" y="1905000"/>
            <a:ext cx="7762875" cy="4114800"/>
          </a:xfrm>
        </p:spPr>
        <p:txBody>
          <a:bodyPr/>
          <a:lstStyle/>
          <a:p>
            <a:r>
              <a:rPr lang="en-US" sz="2800" dirty="0" smtClean="0">
                <a:effectLst/>
              </a:rPr>
              <a:t>Addition of just a few new CVs to Sample B might considerably improve our ability to impute ATTs</a:t>
            </a:r>
          </a:p>
        </p:txBody>
      </p:sp>
      <p:pic>
        <p:nvPicPr>
          <p:cNvPr id="4" name="Picture 18" descr="http://www.quotesvalley.com/images/46/i-dont-need-your-attitude-ive-got-one-of-my-ow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0656">
            <a:off x="2994140" y="3164532"/>
            <a:ext cx="4224430" cy="3140840"/>
          </a:xfrm>
          <a:prstGeom prst="rect">
            <a:avLst/>
          </a:prstGeom>
          <a:noFill/>
          <a:effectLst>
            <a:glow rad="127000">
              <a:schemeClr val="accent2">
                <a:lumMod val="75000"/>
              </a:schemeClr>
            </a:glow>
            <a:outerShdw blurRad="50800" dist="50800" dir="5400000" algn="ctr" rotWithShape="0">
              <a:schemeClr val="accent1">
                <a:lumMod val="75000"/>
              </a:schemeClr>
            </a:outerShdw>
            <a:softEdge rad="12700"/>
          </a:effectLst>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084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304800"/>
            <a:ext cx="6838950" cy="766877"/>
          </a:xfrm>
        </p:spPr>
        <p:txBody>
          <a:bodyPr/>
          <a:lstStyle/>
          <a:p>
            <a:r>
              <a:rPr lang="en-US" b="1" dirty="0" smtClean="0">
                <a:effectLst/>
              </a:rPr>
              <a:t>The “Golden Questions”</a:t>
            </a:r>
            <a:endParaRPr lang="en-US" b="1" dirty="0">
              <a:effectLst/>
            </a:endParaRPr>
          </a:p>
        </p:txBody>
      </p:sp>
      <p:sp>
        <p:nvSpPr>
          <p:cNvPr id="3" name="Content Placeholder 2"/>
          <p:cNvSpPr>
            <a:spLocks noGrp="1"/>
          </p:cNvSpPr>
          <p:nvPr>
            <p:ph idx="1"/>
          </p:nvPr>
        </p:nvSpPr>
        <p:spPr>
          <a:xfrm>
            <a:off x="685800" y="1143000"/>
            <a:ext cx="7772400" cy="4114800"/>
          </a:xfrm>
        </p:spPr>
        <p:txBody>
          <a:bodyPr/>
          <a:lstStyle/>
          <a:p>
            <a:r>
              <a:rPr lang="en-US" sz="1600" dirty="0">
                <a:effectLst/>
              </a:rPr>
              <a:t>Q</a:t>
            </a:r>
            <a:r>
              <a:rPr lang="en-US" sz="1600" dirty="0" smtClean="0">
                <a:effectLst/>
              </a:rPr>
              <a:t>1</a:t>
            </a:r>
            <a:r>
              <a:rPr lang="en-US" sz="1600" dirty="0">
                <a:effectLst/>
              </a:rPr>
              <a:t>: Have you driven a car or van in the past 12 months?</a:t>
            </a:r>
          </a:p>
          <a:p>
            <a:r>
              <a:rPr lang="en-US" sz="1600" dirty="0">
                <a:effectLst/>
              </a:rPr>
              <a:t>Q2: For most journeys, I would rather use the car than any other form of transport</a:t>
            </a:r>
          </a:p>
          <a:p>
            <a:r>
              <a:rPr lang="en-US" sz="1600" dirty="0">
                <a:effectLst/>
              </a:rPr>
              <a:t>Q3: I like to drive just for the fun of it</a:t>
            </a:r>
          </a:p>
          <a:p>
            <a:r>
              <a:rPr lang="en-US" sz="1600" dirty="0">
                <a:effectLst/>
              </a:rPr>
              <a:t>Q4: I am not interested in reducing my car use</a:t>
            </a:r>
          </a:p>
          <a:p>
            <a:r>
              <a:rPr lang="en-US" sz="1600" dirty="0">
                <a:effectLst/>
              </a:rPr>
              <a:t>Q5: Driving gives me a way to express myself</a:t>
            </a:r>
          </a:p>
          <a:p>
            <a:r>
              <a:rPr lang="en-US" sz="1600" dirty="0">
                <a:effectLst/>
              </a:rPr>
              <a:t>Q6: How likely are you to drive in the next 12 months?</a:t>
            </a:r>
          </a:p>
          <a:p>
            <a:r>
              <a:rPr lang="en-US" sz="1600" dirty="0">
                <a:effectLst/>
              </a:rPr>
              <a:t>Q7: I am not the kind of person who rides a bicycle</a:t>
            </a:r>
          </a:p>
          <a:p>
            <a:r>
              <a:rPr lang="en-US" sz="1600" dirty="0">
                <a:effectLst/>
              </a:rPr>
              <a:t>Q8: I feel I should cycle more to keep fit</a:t>
            </a:r>
          </a:p>
          <a:p>
            <a:r>
              <a:rPr lang="en-US" sz="1600" dirty="0">
                <a:effectLst/>
              </a:rPr>
              <a:t>Q9: I find cycling stressful</a:t>
            </a:r>
          </a:p>
          <a:p>
            <a:r>
              <a:rPr lang="en-US" sz="1600" dirty="0">
                <a:effectLst/>
              </a:rPr>
              <a:t>Q10: Cycling can be the quickest way to travel around</a:t>
            </a:r>
          </a:p>
          <a:p>
            <a:r>
              <a:rPr lang="en-US" sz="1600" dirty="0">
                <a:effectLst/>
              </a:rPr>
              <a:t>Q11: I like travelling by bicycle</a:t>
            </a:r>
          </a:p>
          <a:p>
            <a:r>
              <a:rPr lang="en-US" sz="1600" dirty="0">
                <a:effectLst/>
              </a:rPr>
              <a:t>Q12: I am not the kind of person that likes to walk a lot</a:t>
            </a:r>
          </a:p>
          <a:p>
            <a:r>
              <a:rPr lang="en-US" sz="1600" dirty="0">
                <a:effectLst/>
              </a:rPr>
              <a:t>Q13: I feel I should walk more to keep fit</a:t>
            </a:r>
          </a:p>
          <a:p>
            <a:r>
              <a:rPr lang="en-US" sz="1600" dirty="0">
                <a:effectLst/>
              </a:rPr>
              <a:t>Q14: I like travelling by walking</a:t>
            </a:r>
          </a:p>
          <a:p>
            <a:r>
              <a:rPr lang="en-US" sz="1600" dirty="0">
                <a:effectLst/>
              </a:rPr>
              <a:t>Q15: I am not the kind of person to use the public transportation</a:t>
            </a:r>
          </a:p>
          <a:p>
            <a:r>
              <a:rPr lang="en-US" sz="1600" dirty="0">
                <a:effectLst/>
              </a:rPr>
              <a:t>Q16: In general, I would rather cycle than use the bus</a:t>
            </a:r>
          </a:p>
          <a:p>
            <a:r>
              <a:rPr lang="en-US" sz="1600" dirty="0">
                <a:effectLst/>
              </a:rPr>
              <a:t>Q17: I feel a moral obligation to reduce my emissions of greenhouse gases</a:t>
            </a:r>
          </a:p>
          <a:p>
            <a:r>
              <a:rPr lang="en-US" sz="1600" dirty="0">
                <a:effectLst/>
              </a:rPr>
              <a:t>Q18: People should be allowed to use their cars as much as they like</a:t>
            </a:r>
          </a:p>
        </p:txBody>
      </p:sp>
      <p:sp>
        <p:nvSpPr>
          <p:cNvPr id="5" name="TextBox 4"/>
          <p:cNvSpPr txBox="1"/>
          <p:nvPr/>
        </p:nvSpPr>
        <p:spPr>
          <a:xfrm>
            <a:off x="6553200" y="6519446"/>
            <a:ext cx="2614242" cy="369332"/>
          </a:xfrm>
          <a:prstGeom prst="rect">
            <a:avLst/>
          </a:prstGeom>
          <a:noFill/>
        </p:spPr>
        <p:txBody>
          <a:bodyPr wrap="none" rtlCol="0">
            <a:spAutoFit/>
          </a:bodyPr>
          <a:lstStyle/>
          <a:p>
            <a:r>
              <a:rPr lang="en-US" dirty="0" err="1"/>
              <a:t>Anable</a:t>
            </a:r>
            <a:r>
              <a:rPr lang="en-US" dirty="0"/>
              <a:t> and </a:t>
            </a:r>
            <a:r>
              <a:rPr lang="en-US" dirty="0" smtClean="0"/>
              <a:t>Wright (2013)</a:t>
            </a:r>
            <a:endParaRPr lang="en-US" dirty="0"/>
          </a:p>
        </p:txBody>
      </p:sp>
    </p:spTree>
    <p:extLst>
      <p:ext uri="{BB962C8B-B14F-4D97-AF65-F5344CB8AC3E}">
        <p14:creationId xmlns:p14="http://schemas.microsoft.com/office/powerpoint/2010/main" val="262904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733425"/>
            <a:ext cx="6838950" cy="790575"/>
          </a:xfrm>
        </p:spPr>
        <p:txBody>
          <a:bodyPr/>
          <a:lstStyle/>
          <a:p>
            <a:r>
              <a:rPr lang="en-US" b="1" dirty="0" smtClean="0">
                <a:effectLst/>
              </a:rPr>
              <a:t>Or the “RSG 18” </a:t>
            </a:r>
            <a:r>
              <a:rPr lang="en-US" sz="2400" b="1" dirty="0" smtClean="0">
                <a:effectLst/>
              </a:rPr>
              <a:t>(1)</a:t>
            </a:r>
            <a:endParaRPr lang="en-US" sz="2400" b="1" dirty="0">
              <a:effectLst/>
            </a:endParaRPr>
          </a:p>
        </p:txBody>
      </p:sp>
      <p:sp>
        <p:nvSpPr>
          <p:cNvPr id="6" name="Content Placeholder 5"/>
          <p:cNvSpPr>
            <a:spLocks noGrp="1"/>
          </p:cNvSpPr>
          <p:nvPr>
            <p:ph idx="1"/>
          </p:nvPr>
        </p:nvSpPr>
        <p:spPr>
          <a:xfrm>
            <a:off x="457200" y="1676400"/>
            <a:ext cx="7772400" cy="4114800"/>
          </a:xfrm>
        </p:spPr>
        <p:txBody>
          <a:bodyPr/>
          <a:lstStyle/>
          <a:p>
            <a:pPr marL="0" indent="0">
              <a:buNone/>
            </a:pPr>
            <a:r>
              <a:rPr lang="en-US" dirty="0" smtClean="0"/>
              <a:t>Here are 12:</a:t>
            </a:r>
            <a:endParaRPr lang="en-US" dirty="0"/>
          </a:p>
        </p:txBody>
      </p:sp>
      <p:pic>
        <p:nvPicPr>
          <p:cNvPr id="5" name="Picture 4"/>
          <p:cNvPicPr>
            <a:picLocks noChangeAspect="1"/>
          </p:cNvPicPr>
          <p:nvPr/>
        </p:nvPicPr>
        <p:blipFill rotWithShape="1">
          <a:blip r:embed="rId3"/>
          <a:srcRect r="1859"/>
          <a:stretch/>
        </p:blipFill>
        <p:spPr>
          <a:xfrm>
            <a:off x="566548" y="2362200"/>
            <a:ext cx="8044052" cy="4021331"/>
          </a:xfrm>
          <a:prstGeom prst="rect">
            <a:avLst/>
          </a:prstGeom>
        </p:spPr>
      </p:pic>
      <p:sp>
        <p:nvSpPr>
          <p:cNvPr id="7" name="TextBox 6"/>
          <p:cNvSpPr txBox="1"/>
          <p:nvPr/>
        </p:nvSpPr>
        <p:spPr>
          <a:xfrm>
            <a:off x="5602416" y="76200"/>
            <a:ext cx="3236784" cy="369332"/>
          </a:xfrm>
          <a:prstGeom prst="rect">
            <a:avLst/>
          </a:prstGeom>
          <a:noFill/>
        </p:spPr>
        <p:txBody>
          <a:bodyPr wrap="none" rtlCol="0">
            <a:spAutoFit/>
          </a:bodyPr>
          <a:lstStyle/>
          <a:p>
            <a:r>
              <a:rPr lang="en-US" dirty="0" smtClean="0"/>
              <a:t>RSG:  Resource Systems Group</a:t>
            </a:r>
            <a:endParaRPr lang="en-US" dirty="0"/>
          </a:p>
        </p:txBody>
      </p:sp>
    </p:spTree>
    <p:extLst>
      <p:ext uri="{BB962C8B-B14F-4D97-AF65-F5344CB8AC3E}">
        <p14:creationId xmlns:p14="http://schemas.microsoft.com/office/powerpoint/2010/main" val="2986135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657225"/>
            <a:ext cx="6838950" cy="790575"/>
          </a:xfrm>
        </p:spPr>
        <p:txBody>
          <a:bodyPr/>
          <a:lstStyle/>
          <a:p>
            <a:r>
              <a:rPr lang="en-US" b="1" dirty="0" smtClean="0">
                <a:effectLst/>
              </a:rPr>
              <a:t>Or the “RSG 18” </a:t>
            </a:r>
            <a:r>
              <a:rPr lang="en-US" sz="2400" b="1" dirty="0" smtClean="0">
                <a:effectLst/>
              </a:rPr>
              <a:t>(2)</a:t>
            </a:r>
            <a:endParaRPr lang="en-US" sz="2400" b="1" dirty="0">
              <a:effectLst/>
            </a:endParaRPr>
          </a:p>
        </p:txBody>
      </p:sp>
      <p:sp>
        <p:nvSpPr>
          <p:cNvPr id="6" name="Content Placeholder 5"/>
          <p:cNvSpPr>
            <a:spLocks noGrp="1"/>
          </p:cNvSpPr>
          <p:nvPr>
            <p:ph idx="1"/>
          </p:nvPr>
        </p:nvSpPr>
        <p:spPr>
          <a:xfrm>
            <a:off x="457200" y="1600200"/>
            <a:ext cx="7772400" cy="4114800"/>
          </a:xfrm>
        </p:spPr>
        <p:txBody>
          <a:bodyPr/>
          <a:lstStyle/>
          <a:p>
            <a:pPr marL="0" indent="0">
              <a:buNone/>
            </a:pPr>
            <a:r>
              <a:rPr lang="en-US" dirty="0" smtClean="0"/>
              <a:t>And the other 6:</a:t>
            </a:r>
            <a:endParaRPr lang="en-US" dirty="0"/>
          </a:p>
        </p:txBody>
      </p:sp>
      <p:sp>
        <p:nvSpPr>
          <p:cNvPr id="7" name="TextBox 6"/>
          <p:cNvSpPr txBox="1"/>
          <p:nvPr/>
        </p:nvSpPr>
        <p:spPr>
          <a:xfrm>
            <a:off x="5602416" y="76200"/>
            <a:ext cx="3236784" cy="369332"/>
          </a:xfrm>
          <a:prstGeom prst="rect">
            <a:avLst/>
          </a:prstGeom>
          <a:noFill/>
        </p:spPr>
        <p:txBody>
          <a:bodyPr wrap="none" rtlCol="0">
            <a:spAutoFit/>
          </a:bodyPr>
          <a:lstStyle/>
          <a:p>
            <a:r>
              <a:rPr lang="en-US" dirty="0" smtClean="0"/>
              <a:t>RSG:  Resource Systems Group</a:t>
            </a:r>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1623944650"/>
              </p:ext>
            </p:extLst>
          </p:nvPr>
        </p:nvGraphicFramePr>
        <p:xfrm>
          <a:off x="609600" y="2286000"/>
          <a:ext cx="7924800" cy="3712464"/>
        </p:xfrm>
        <a:graphic>
          <a:graphicData uri="http://schemas.openxmlformats.org/drawingml/2006/table">
            <a:tbl>
              <a:tblPr firstRow="1" firstCol="1" bandRow="1">
                <a:tableStyleId>{9D7B26C5-4107-4FEC-AEDC-1716B250A1EF}</a:tableStyleId>
              </a:tblPr>
              <a:tblGrid>
                <a:gridCol w="2708597">
                  <a:extLst>
                    <a:ext uri="{9D8B030D-6E8A-4147-A177-3AD203B41FA5}">
                      <a16:colId xmlns:a16="http://schemas.microsoft.com/office/drawing/2014/main" val="2612555845"/>
                    </a:ext>
                  </a:extLst>
                </a:gridCol>
                <a:gridCol w="5216203">
                  <a:extLst>
                    <a:ext uri="{9D8B030D-6E8A-4147-A177-3AD203B41FA5}">
                      <a16:colId xmlns:a16="http://schemas.microsoft.com/office/drawing/2014/main" val="4256656055"/>
                    </a:ext>
                  </a:extLst>
                </a:gridCol>
              </a:tblGrid>
              <a:tr h="0">
                <a:tc>
                  <a:txBody>
                    <a:bodyPr/>
                    <a:lstStyle/>
                    <a:p>
                      <a:pPr marL="0" marR="0" algn="l">
                        <a:lnSpc>
                          <a:spcPct val="115000"/>
                        </a:lnSpc>
                        <a:spcBef>
                          <a:spcPts val="0"/>
                        </a:spcBef>
                        <a:spcAft>
                          <a:spcPts val="0"/>
                        </a:spcAft>
                      </a:pPr>
                      <a:r>
                        <a:rPr lang="en-US" sz="2400" dirty="0" smtClean="0">
                          <a:effectLst/>
                          <a:latin typeface="+mn-lt"/>
                          <a:ea typeface="Calibri" panose="020F0502020204030204" pitchFamily="34" charset="0"/>
                          <a:cs typeface="Times New Roman" panose="02020603050405020304" pitchFamily="18" charset="0"/>
                        </a:rPr>
                        <a:t>Short Name</a:t>
                      </a:r>
                      <a:endParaRPr lang="en-US" sz="2400" dirty="0">
                        <a:effectLst/>
                        <a:latin typeface="+mn-lt"/>
                        <a:ea typeface="Calibri" panose="020F0502020204030204" pitchFamily="34" charset="0"/>
                        <a:cs typeface="Times New Roman" panose="02020603050405020304" pitchFamily="18" charset="0"/>
                      </a:endParaRPr>
                    </a:p>
                  </a:txBody>
                  <a:tcPr marL="70404" marR="70404" marT="0" marB="0" anchor="ctr"/>
                </a:tc>
                <a:tc>
                  <a:txBody>
                    <a:bodyPr/>
                    <a:lstStyle/>
                    <a:p>
                      <a:pPr marL="0" marR="0" algn="l">
                        <a:lnSpc>
                          <a:spcPct val="115000"/>
                        </a:lnSpc>
                        <a:spcBef>
                          <a:spcPts val="0"/>
                        </a:spcBef>
                        <a:spcAft>
                          <a:spcPts val="0"/>
                        </a:spcAft>
                      </a:pPr>
                      <a:r>
                        <a:rPr lang="en-US" sz="2400" dirty="0">
                          <a:effectLst/>
                        </a:rPr>
                        <a:t>Full Statement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0404" marR="70404" marT="0" marB="0" anchor="ctr"/>
                </a:tc>
                <a:extLst>
                  <a:ext uri="{0D108BD9-81ED-4DB2-BD59-A6C34878D82A}">
                    <a16:rowId xmlns:a16="http://schemas.microsoft.com/office/drawing/2014/main" val="1136291375"/>
                  </a:ext>
                </a:extLst>
              </a:tr>
              <a:tr h="0">
                <a:tc>
                  <a:txBody>
                    <a:bodyPr/>
                    <a:lstStyle/>
                    <a:p>
                      <a:pPr marL="0" marR="0">
                        <a:lnSpc>
                          <a:spcPct val="100000"/>
                        </a:lnSpc>
                        <a:spcBef>
                          <a:spcPts val="0"/>
                        </a:spcBef>
                        <a:spcAft>
                          <a:spcPts val="0"/>
                        </a:spcAft>
                      </a:pPr>
                      <a:r>
                        <a:rPr lang="en-US" sz="2400" kern="1200" dirty="0">
                          <a:solidFill>
                            <a:schemeClr val="tx1"/>
                          </a:solidFill>
                          <a:effectLst/>
                          <a:latin typeface="+mn-lt"/>
                          <a:ea typeface="+mn-ea"/>
                          <a:cs typeface="+mn-cs"/>
                        </a:rPr>
                        <a:t>Not Afraid of Transit</a:t>
                      </a:r>
                    </a:p>
                  </a:txBody>
                  <a:tcPr marL="68580" marR="68580" marT="0" marB="0" anchor="ctr"/>
                </a:tc>
                <a:tc>
                  <a:txBody>
                    <a:bodyPr/>
                    <a:lstStyle/>
                    <a:p>
                      <a:pPr marL="0" marR="0" algn="l">
                        <a:lnSpc>
                          <a:spcPct val="100000"/>
                        </a:lnSpc>
                        <a:spcBef>
                          <a:spcPts val="0"/>
                        </a:spcBef>
                        <a:spcAft>
                          <a:spcPts val="0"/>
                        </a:spcAft>
                      </a:pPr>
                      <a:r>
                        <a:rPr lang="en-US" sz="2400" dirty="0">
                          <a:effectLst/>
                        </a:rPr>
                        <a:t>I am not afraid to ride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0404" marR="70404" marT="0" marB="0" anchor="ctr"/>
                </a:tc>
                <a:extLst>
                  <a:ext uri="{0D108BD9-81ED-4DB2-BD59-A6C34878D82A}">
                    <a16:rowId xmlns:a16="http://schemas.microsoft.com/office/drawing/2014/main" val="3236958338"/>
                  </a:ext>
                </a:extLst>
              </a:tr>
              <a:tr h="0">
                <a:tc>
                  <a:txBody>
                    <a:bodyPr/>
                    <a:lstStyle/>
                    <a:p>
                      <a:pPr marL="0" marR="0">
                        <a:lnSpc>
                          <a:spcPct val="100000"/>
                        </a:lnSpc>
                        <a:spcBef>
                          <a:spcPts val="0"/>
                        </a:spcBef>
                        <a:spcAft>
                          <a:spcPts val="0"/>
                        </a:spcAft>
                      </a:pPr>
                      <a:r>
                        <a:rPr lang="en-US" sz="2400" kern="1200" dirty="0">
                          <a:solidFill>
                            <a:schemeClr val="tx1"/>
                          </a:solidFill>
                          <a:effectLst/>
                          <a:latin typeface="+mn-lt"/>
                          <a:ea typeface="+mn-ea"/>
                          <a:cs typeface="+mn-cs"/>
                        </a:rPr>
                        <a:t>Transit Oriented</a:t>
                      </a:r>
                    </a:p>
                  </a:txBody>
                  <a:tcPr marL="68580" marR="68580" marT="0" marB="0" anchor="ctr"/>
                </a:tc>
                <a:tc>
                  <a:txBody>
                    <a:bodyPr/>
                    <a:lstStyle/>
                    <a:p>
                      <a:pPr marL="0" marR="0" algn="l">
                        <a:lnSpc>
                          <a:spcPct val="100000"/>
                        </a:lnSpc>
                        <a:spcBef>
                          <a:spcPts val="0"/>
                        </a:spcBef>
                        <a:spcAft>
                          <a:spcPts val="0"/>
                        </a:spcAft>
                      </a:pPr>
                      <a:r>
                        <a:rPr lang="en-US" sz="2400" dirty="0">
                          <a:effectLst/>
                        </a:rPr>
                        <a:t>I’m the kind of person who rides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0404" marR="70404" marT="0" marB="0" anchor="ctr"/>
                </a:tc>
                <a:extLst>
                  <a:ext uri="{0D108BD9-81ED-4DB2-BD59-A6C34878D82A}">
                    <a16:rowId xmlns:a16="http://schemas.microsoft.com/office/drawing/2014/main" val="3768392682"/>
                  </a:ext>
                </a:extLst>
              </a:tr>
              <a:tr h="0">
                <a:tc>
                  <a:txBody>
                    <a:bodyPr/>
                    <a:lstStyle/>
                    <a:p>
                      <a:pPr marL="0" marR="0">
                        <a:lnSpc>
                          <a:spcPct val="100000"/>
                        </a:lnSpc>
                        <a:spcBef>
                          <a:spcPts val="0"/>
                        </a:spcBef>
                        <a:spcAft>
                          <a:spcPts val="0"/>
                        </a:spcAft>
                      </a:pPr>
                      <a:r>
                        <a:rPr lang="en-US" sz="2400" kern="1200" dirty="0">
                          <a:solidFill>
                            <a:schemeClr val="tx1"/>
                          </a:solidFill>
                          <a:effectLst/>
                          <a:latin typeface="+mn-lt"/>
                          <a:ea typeface="+mn-ea"/>
                          <a:cs typeface="+mn-cs"/>
                        </a:rPr>
                        <a:t>Transit is Easy</a:t>
                      </a:r>
                    </a:p>
                  </a:txBody>
                  <a:tcPr marL="68580" marR="68580" marT="0" marB="0" anchor="ctr"/>
                </a:tc>
                <a:tc>
                  <a:txBody>
                    <a:bodyPr/>
                    <a:lstStyle/>
                    <a:p>
                      <a:pPr marL="0" marR="0" algn="l">
                        <a:lnSpc>
                          <a:spcPct val="100000"/>
                        </a:lnSpc>
                        <a:spcBef>
                          <a:spcPts val="0"/>
                        </a:spcBef>
                        <a:spcAft>
                          <a:spcPts val="0"/>
                        </a:spcAft>
                      </a:pPr>
                      <a:r>
                        <a:rPr lang="en-US" sz="2400" dirty="0">
                          <a:effectLst/>
                        </a:rPr>
                        <a:t>It’s easy to plan a trip using transit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0404" marR="70404" marT="0" marB="0" anchor="ctr"/>
                </a:tc>
                <a:extLst>
                  <a:ext uri="{0D108BD9-81ED-4DB2-BD59-A6C34878D82A}">
                    <a16:rowId xmlns:a16="http://schemas.microsoft.com/office/drawing/2014/main" val="2213789966"/>
                  </a:ext>
                </a:extLst>
              </a:tr>
              <a:tr h="0">
                <a:tc>
                  <a:txBody>
                    <a:bodyPr/>
                    <a:lstStyle/>
                    <a:p>
                      <a:pPr marL="0" marR="0">
                        <a:lnSpc>
                          <a:spcPct val="100000"/>
                        </a:lnSpc>
                        <a:spcBef>
                          <a:spcPts val="0"/>
                        </a:spcBef>
                        <a:spcAft>
                          <a:spcPts val="0"/>
                        </a:spcAft>
                      </a:pPr>
                      <a:r>
                        <a:rPr lang="en-US" sz="2400" kern="1200" dirty="0">
                          <a:solidFill>
                            <a:schemeClr val="tx1"/>
                          </a:solidFill>
                          <a:effectLst/>
                          <a:latin typeface="+mn-lt"/>
                          <a:ea typeface="+mn-ea"/>
                          <a:cs typeface="+mn-cs"/>
                        </a:rPr>
                        <a:t>Transit is Dirty</a:t>
                      </a:r>
                    </a:p>
                  </a:txBody>
                  <a:tcPr marL="68580" marR="68580" marT="0" marB="0" anchor="ctr"/>
                </a:tc>
                <a:tc>
                  <a:txBody>
                    <a:bodyPr/>
                    <a:lstStyle/>
                    <a:p>
                      <a:pPr marL="0" marR="0" algn="l">
                        <a:lnSpc>
                          <a:spcPct val="100000"/>
                        </a:lnSpc>
                        <a:spcBef>
                          <a:spcPts val="0"/>
                        </a:spcBef>
                        <a:spcAft>
                          <a:spcPts val="0"/>
                        </a:spcAft>
                      </a:pPr>
                      <a:r>
                        <a:rPr lang="en-US" sz="2400" dirty="0">
                          <a:effectLst/>
                        </a:rPr>
                        <a:t>Transit is often dirty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0404" marR="70404" marT="0" marB="0" anchor="ctr"/>
                </a:tc>
                <a:extLst>
                  <a:ext uri="{0D108BD9-81ED-4DB2-BD59-A6C34878D82A}">
                    <a16:rowId xmlns:a16="http://schemas.microsoft.com/office/drawing/2014/main" val="3684438436"/>
                  </a:ext>
                </a:extLst>
              </a:tr>
              <a:tr h="0">
                <a:tc>
                  <a:txBody>
                    <a:bodyPr/>
                    <a:lstStyle/>
                    <a:p>
                      <a:pPr marL="0" marR="0">
                        <a:lnSpc>
                          <a:spcPct val="100000"/>
                        </a:lnSpc>
                        <a:spcBef>
                          <a:spcPts val="0"/>
                        </a:spcBef>
                        <a:spcAft>
                          <a:spcPts val="0"/>
                        </a:spcAft>
                      </a:pPr>
                      <a:r>
                        <a:rPr lang="en-US" sz="2400" kern="1200" dirty="0">
                          <a:solidFill>
                            <a:schemeClr val="tx1"/>
                          </a:solidFill>
                          <a:effectLst/>
                          <a:latin typeface="+mn-lt"/>
                          <a:ea typeface="+mn-ea"/>
                          <a:cs typeface="+mn-cs"/>
                        </a:rPr>
                        <a:t>Productivity is Important</a:t>
                      </a:r>
                    </a:p>
                  </a:txBody>
                  <a:tcPr marL="68580" marR="68580" marT="0" marB="0" anchor="ctr"/>
                </a:tc>
                <a:tc>
                  <a:txBody>
                    <a:bodyPr/>
                    <a:lstStyle/>
                    <a:p>
                      <a:pPr marL="0" marR="0" algn="l">
                        <a:lnSpc>
                          <a:spcPct val="100000"/>
                        </a:lnSpc>
                        <a:spcBef>
                          <a:spcPts val="0"/>
                        </a:spcBef>
                        <a:spcAft>
                          <a:spcPts val="0"/>
                        </a:spcAft>
                      </a:pPr>
                      <a:r>
                        <a:rPr lang="en-US" sz="2400" dirty="0">
                          <a:effectLst/>
                        </a:rPr>
                        <a:t>More than saving time, I prefer to be </a:t>
                      </a:r>
                      <a:r>
                        <a:rPr lang="en-US" sz="2400" dirty="0" smtClean="0">
                          <a:effectLst/>
                        </a:rPr>
                        <a:t>productive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0404" marR="70404" marT="0" marB="0" anchor="ctr"/>
                </a:tc>
                <a:extLst>
                  <a:ext uri="{0D108BD9-81ED-4DB2-BD59-A6C34878D82A}">
                    <a16:rowId xmlns:a16="http://schemas.microsoft.com/office/drawing/2014/main" val="2487628310"/>
                  </a:ext>
                </a:extLst>
              </a:tr>
              <a:tr h="0">
                <a:tc>
                  <a:txBody>
                    <a:bodyPr/>
                    <a:lstStyle/>
                    <a:p>
                      <a:pPr marL="0" marR="0">
                        <a:lnSpc>
                          <a:spcPct val="100000"/>
                        </a:lnSpc>
                        <a:spcBef>
                          <a:spcPts val="0"/>
                        </a:spcBef>
                        <a:spcAft>
                          <a:spcPts val="0"/>
                        </a:spcAft>
                      </a:pPr>
                      <a:r>
                        <a:rPr lang="en-US" sz="2400" kern="1200" dirty="0" smtClean="0">
                          <a:solidFill>
                            <a:schemeClr val="tx1"/>
                          </a:solidFill>
                          <a:effectLst/>
                          <a:latin typeface="+mn-lt"/>
                          <a:ea typeface="+mn-ea"/>
                          <a:cs typeface="+mn-cs"/>
                        </a:rPr>
                        <a:t>Change Mode to Save Time</a:t>
                      </a:r>
                      <a:endParaRPr lang="en-US" sz="2400" kern="1200" dirty="0">
                        <a:solidFill>
                          <a:schemeClr val="tx1"/>
                        </a:solidFill>
                        <a:effectLst/>
                        <a:latin typeface="+mn-lt"/>
                        <a:ea typeface="+mn-ea"/>
                        <a:cs typeface="+mn-cs"/>
                      </a:endParaRPr>
                    </a:p>
                  </a:txBody>
                  <a:tcPr marL="68580" marR="68580" marT="0" marB="0" anchor="ctr"/>
                </a:tc>
                <a:tc>
                  <a:txBody>
                    <a:bodyPr/>
                    <a:lstStyle/>
                    <a:p>
                      <a:pPr marL="0" marR="0" algn="l">
                        <a:lnSpc>
                          <a:spcPct val="100000"/>
                        </a:lnSpc>
                        <a:spcBef>
                          <a:spcPts val="0"/>
                        </a:spcBef>
                        <a:spcAft>
                          <a:spcPts val="0"/>
                        </a:spcAft>
                      </a:pPr>
                      <a:r>
                        <a:rPr lang="en-US" sz="2400" dirty="0">
                          <a:effectLst/>
                        </a:rPr>
                        <a:t>If it would save time, I would change my form of travel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0404" marR="70404" marT="0" marB="0" anchor="ctr"/>
                </a:tc>
                <a:extLst>
                  <a:ext uri="{0D108BD9-81ED-4DB2-BD59-A6C34878D82A}">
                    <a16:rowId xmlns:a16="http://schemas.microsoft.com/office/drawing/2014/main" val="3168531783"/>
                  </a:ext>
                </a:extLst>
              </a:tr>
            </a:tbl>
          </a:graphicData>
        </a:graphic>
      </p:graphicFrame>
    </p:spTree>
    <p:extLst>
      <p:ext uri="{BB962C8B-B14F-4D97-AF65-F5344CB8AC3E}">
        <p14:creationId xmlns:p14="http://schemas.microsoft.com/office/powerpoint/2010/main" val="2802583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838200"/>
            <a:ext cx="6838950" cy="766877"/>
          </a:xfrm>
        </p:spPr>
        <p:txBody>
          <a:bodyPr/>
          <a:lstStyle/>
          <a:p>
            <a:r>
              <a:rPr lang="en-US" b="1" dirty="0" smtClean="0">
                <a:effectLst/>
              </a:rPr>
              <a:t>Looking to the future… </a:t>
            </a:r>
            <a:r>
              <a:rPr lang="en-US" sz="2400" b="1" dirty="0" smtClean="0">
                <a:effectLst/>
              </a:rPr>
              <a:t>(2)</a:t>
            </a:r>
            <a:endParaRPr lang="en-US" sz="2400" b="1" dirty="0">
              <a:effectLst/>
            </a:endParaRPr>
          </a:p>
        </p:txBody>
      </p:sp>
      <p:sp>
        <p:nvSpPr>
          <p:cNvPr id="3" name="Content Placeholder 2"/>
          <p:cNvSpPr>
            <a:spLocks noGrp="1"/>
          </p:cNvSpPr>
          <p:nvPr>
            <p:ph idx="1"/>
          </p:nvPr>
        </p:nvSpPr>
        <p:spPr>
          <a:xfrm>
            <a:off x="609600" y="1905000"/>
            <a:ext cx="7848600" cy="4114800"/>
          </a:xfrm>
        </p:spPr>
        <p:txBody>
          <a:bodyPr/>
          <a:lstStyle/>
          <a:p>
            <a:r>
              <a:rPr lang="en-US" dirty="0" smtClean="0">
                <a:effectLst/>
              </a:rPr>
              <a:t>And about forecasting ATTs…</a:t>
            </a:r>
          </a:p>
          <a:p>
            <a:pPr lvl="1"/>
            <a:r>
              <a:rPr lang="en-US" dirty="0" smtClean="0">
                <a:effectLst/>
              </a:rPr>
              <a:t>We could start with </a:t>
            </a:r>
            <a:r>
              <a:rPr lang="en-US" b="1" i="1" dirty="0" smtClean="0">
                <a:solidFill>
                  <a:schemeClr val="tx2"/>
                </a:solidFill>
                <a:effectLst/>
              </a:rPr>
              <a:t>monitoring</a:t>
            </a:r>
            <a:r>
              <a:rPr lang="en-US" dirty="0" smtClean="0">
                <a:effectLst/>
              </a:rPr>
              <a:t> them over time, via panels and repeated cross-sections…</a:t>
            </a:r>
          </a:p>
          <a:p>
            <a:pPr lvl="1"/>
            <a:r>
              <a:rPr lang="en-US" dirty="0" smtClean="0">
                <a:effectLst/>
              </a:rPr>
              <a:t>… allowing us to </a:t>
            </a:r>
            <a:r>
              <a:rPr lang="en-US" b="1" i="1" dirty="0" smtClean="0">
                <a:solidFill>
                  <a:schemeClr val="tx2"/>
                </a:solidFill>
                <a:effectLst/>
              </a:rPr>
              <a:t>identify patterns </a:t>
            </a:r>
            <a:r>
              <a:rPr lang="en-US" dirty="0" smtClean="0">
                <a:effectLst/>
              </a:rPr>
              <a:t>in how they change over time</a:t>
            </a:r>
          </a:p>
          <a:p>
            <a:pPr lvl="1"/>
            <a:r>
              <a:rPr lang="en-US" dirty="0" smtClean="0">
                <a:effectLst/>
              </a:rPr>
              <a:t>… eventually leading to </a:t>
            </a:r>
            <a:r>
              <a:rPr lang="en-US" b="1" i="1" dirty="0" smtClean="0">
                <a:solidFill>
                  <a:schemeClr val="tx2"/>
                </a:solidFill>
                <a:effectLst/>
              </a:rPr>
              <a:t>models of formation and change</a:t>
            </a:r>
          </a:p>
          <a:p>
            <a:pPr lvl="1"/>
            <a:r>
              <a:rPr lang="en-US" b="1" i="1" dirty="0" smtClean="0">
                <a:solidFill>
                  <a:schemeClr val="tx2"/>
                </a:solidFill>
                <a:effectLst/>
              </a:rPr>
              <a:t>Big Data </a:t>
            </a:r>
            <a:r>
              <a:rPr lang="en-US" dirty="0" smtClean="0">
                <a:effectLst/>
              </a:rPr>
              <a:t>could help – e.g. social media postings</a:t>
            </a:r>
          </a:p>
          <a:p>
            <a:pPr lvl="1"/>
            <a:r>
              <a:rPr lang="en-US" b="1" i="1" dirty="0">
                <a:solidFill>
                  <a:schemeClr val="tx2"/>
                </a:solidFill>
                <a:effectLst/>
              </a:rPr>
              <a:t>Targeted marketing </a:t>
            </a:r>
            <a:r>
              <a:rPr lang="en-US" dirty="0" smtClean="0">
                <a:effectLst/>
              </a:rPr>
              <a:t>databases might contribute</a:t>
            </a:r>
          </a:p>
        </p:txBody>
      </p:sp>
    </p:spTree>
    <p:extLst>
      <p:ext uri="{BB962C8B-B14F-4D97-AF65-F5344CB8AC3E}">
        <p14:creationId xmlns:p14="http://schemas.microsoft.com/office/powerpoint/2010/main" val="12896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609600"/>
            <a:ext cx="6838950" cy="766877"/>
          </a:xfrm>
        </p:spPr>
        <p:txBody>
          <a:bodyPr/>
          <a:lstStyle/>
          <a:p>
            <a:r>
              <a:rPr lang="en-US" b="1" dirty="0" smtClean="0">
                <a:effectLst/>
              </a:rPr>
              <a:t>Motivation </a:t>
            </a:r>
            <a:r>
              <a:rPr lang="en-US" sz="2400" b="1" dirty="0" smtClean="0">
                <a:effectLst/>
              </a:rPr>
              <a:t>(2)</a:t>
            </a:r>
            <a:endParaRPr lang="en-US" sz="2400" b="1" dirty="0">
              <a:effectLst/>
            </a:endParaRPr>
          </a:p>
        </p:txBody>
      </p:sp>
      <p:sp>
        <p:nvSpPr>
          <p:cNvPr id="3" name="Content Placeholder 2"/>
          <p:cNvSpPr>
            <a:spLocks noGrp="1"/>
          </p:cNvSpPr>
          <p:nvPr>
            <p:ph idx="1"/>
          </p:nvPr>
        </p:nvSpPr>
        <p:spPr>
          <a:xfrm>
            <a:off x="533400" y="1600200"/>
            <a:ext cx="3366614" cy="3429000"/>
          </a:xfrm>
        </p:spPr>
        <p:txBody>
          <a:bodyPr/>
          <a:lstStyle/>
          <a:p>
            <a:r>
              <a:rPr lang="en-US" dirty="0" smtClean="0">
                <a:effectLst/>
              </a:rPr>
              <a:t>Now some of my best friends are </a:t>
            </a:r>
            <a:r>
              <a:rPr lang="en-US" dirty="0" smtClean="0">
                <a:effectLst/>
                <a:sym typeface="Symbol" panose="05050102010706020507" pitchFamily="18" charset="2"/>
              </a:rPr>
              <a:t> people</a:t>
            </a:r>
            <a:endParaRPr lang="en-US" dirty="0" smtClean="0">
              <a:effectLst/>
            </a:endParaRPr>
          </a:p>
          <a:p>
            <a:r>
              <a:rPr lang="en-US" dirty="0" smtClean="0">
                <a:effectLst/>
              </a:rPr>
              <a:t>And other best friends fit well into both groups</a:t>
            </a:r>
          </a:p>
          <a:p>
            <a:r>
              <a:rPr lang="en-US" dirty="0" smtClean="0">
                <a:effectLst/>
              </a:rPr>
              <a:t>But I have to admit to being a V person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8889"/>
          <a:stretch/>
        </p:blipFill>
        <p:spPr>
          <a:xfrm rot="16200000">
            <a:off x="5280958" y="1192524"/>
            <a:ext cx="2060918" cy="302163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4165" r="34994" b="66667"/>
          <a:stretch/>
        </p:blipFill>
        <p:spPr>
          <a:xfrm>
            <a:off x="4128614" y="3887536"/>
            <a:ext cx="1967386" cy="236086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49168" t="11110" r="15833" b="38891"/>
          <a:stretch/>
        </p:blipFill>
        <p:spPr>
          <a:xfrm>
            <a:off x="6324600" y="3880757"/>
            <a:ext cx="2209800" cy="2367643"/>
          </a:xfrm>
          <a:prstGeom prst="rect">
            <a:avLst/>
          </a:prstGeom>
        </p:spPr>
      </p:pic>
    </p:spTree>
    <p:extLst>
      <p:ext uri="{BB962C8B-B14F-4D97-AF65-F5344CB8AC3E}">
        <p14:creationId xmlns:p14="http://schemas.microsoft.com/office/powerpoint/2010/main" val="283859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609600"/>
            <a:ext cx="6838950" cy="766877"/>
          </a:xfrm>
        </p:spPr>
        <p:txBody>
          <a:bodyPr/>
          <a:lstStyle/>
          <a:p>
            <a:r>
              <a:rPr lang="en-US" b="1" dirty="0" smtClean="0">
                <a:effectLst/>
              </a:rPr>
              <a:t>Conclusions</a:t>
            </a:r>
            <a:endParaRPr lang="en-US" b="1" dirty="0">
              <a:effectLst/>
            </a:endParaRPr>
          </a:p>
        </p:txBody>
      </p:sp>
      <p:sp>
        <p:nvSpPr>
          <p:cNvPr id="3" name="Content Placeholder 2"/>
          <p:cNvSpPr>
            <a:spLocks noGrp="1"/>
          </p:cNvSpPr>
          <p:nvPr>
            <p:ph idx="1"/>
          </p:nvPr>
        </p:nvSpPr>
        <p:spPr>
          <a:xfrm>
            <a:off x="685800" y="1524000"/>
            <a:ext cx="7924800" cy="4724400"/>
          </a:xfrm>
        </p:spPr>
        <p:txBody>
          <a:bodyPr/>
          <a:lstStyle/>
          <a:p>
            <a:r>
              <a:rPr lang="en-US" sz="2800" dirty="0" smtClean="0">
                <a:effectLst/>
              </a:rPr>
              <a:t>Have suggested some ways to use attitudes obtained from smaller separate samples to inform models estimated on large-scale behavioral datasets</a:t>
            </a:r>
          </a:p>
          <a:p>
            <a:r>
              <a:rPr lang="en-US" sz="2800" dirty="0" smtClean="0">
                <a:effectLst/>
              </a:rPr>
              <a:t>Although there’s lots of room for improvement, it looks like at least modest gains in </a:t>
            </a:r>
          </a:p>
          <a:p>
            <a:pPr lvl="1"/>
            <a:r>
              <a:rPr lang="en-US" sz="2400" dirty="0" smtClean="0">
                <a:effectLst/>
              </a:rPr>
              <a:t>“goodness” </a:t>
            </a:r>
          </a:p>
          <a:p>
            <a:pPr lvl="1"/>
            <a:r>
              <a:rPr lang="en-US" sz="2400" dirty="0" smtClean="0">
                <a:effectLst/>
              </a:rPr>
              <a:t>behavioral realism</a:t>
            </a:r>
          </a:p>
          <a:p>
            <a:pPr lvl="1"/>
            <a:r>
              <a:rPr lang="en-US" sz="2400" dirty="0" smtClean="0">
                <a:effectLst/>
              </a:rPr>
              <a:t>responsiveness to important variables</a:t>
            </a:r>
          </a:p>
          <a:p>
            <a:pPr marL="0" indent="0">
              <a:spcBef>
                <a:spcPts val="0"/>
              </a:spcBef>
              <a:buNone/>
            </a:pPr>
            <a:r>
              <a:rPr lang="en-US" sz="2800" dirty="0">
                <a:effectLst/>
              </a:rPr>
              <a:t> </a:t>
            </a:r>
            <a:r>
              <a:rPr lang="en-US" sz="2800" dirty="0" smtClean="0">
                <a:effectLst/>
              </a:rPr>
              <a:t>   of our models can be achieved by incorporating</a:t>
            </a:r>
          </a:p>
          <a:p>
            <a:pPr marL="0" indent="0">
              <a:spcBef>
                <a:spcPts val="0"/>
              </a:spcBef>
              <a:buNone/>
            </a:pPr>
            <a:r>
              <a:rPr lang="en-US" sz="2800" dirty="0">
                <a:effectLst/>
              </a:rPr>
              <a:t> </a:t>
            </a:r>
            <a:r>
              <a:rPr lang="en-US" sz="2800" dirty="0" smtClean="0">
                <a:effectLst/>
              </a:rPr>
              <a:t>   attitudinal variables</a:t>
            </a:r>
          </a:p>
          <a:p>
            <a:pPr>
              <a:buSzPct val="120000"/>
              <a:buFont typeface="Times New Roman" panose="02020603050405020304" pitchFamily="18" charset="0"/>
              <a:buChar char="■"/>
            </a:pPr>
            <a:r>
              <a:rPr lang="en-US" sz="2800" dirty="0">
                <a:effectLst/>
              </a:rPr>
              <a:t>Seems like a path worth traveling a bit farther!</a:t>
            </a:r>
          </a:p>
          <a:p>
            <a:pPr marL="0" indent="0">
              <a:buNone/>
            </a:pPr>
            <a:endParaRPr lang="en-US" dirty="0" smtClean="0">
              <a:effectLst/>
            </a:endParaRPr>
          </a:p>
          <a:p>
            <a:endParaRPr lang="en-US" dirty="0">
              <a:effectLst/>
            </a:endParaRPr>
          </a:p>
        </p:txBody>
      </p:sp>
    </p:spTree>
    <p:extLst>
      <p:ext uri="{BB962C8B-B14F-4D97-AF65-F5344CB8AC3E}">
        <p14:creationId xmlns:p14="http://schemas.microsoft.com/office/powerpoint/2010/main" val="24051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381000"/>
            <a:ext cx="6838950" cy="766877"/>
          </a:xfrm>
        </p:spPr>
        <p:txBody>
          <a:bodyPr/>
          <a:lstStyle/>
          <a:p>
            <a:r>
              <a:rPr lang="en-US" b="1" dirty="0" smtClean="0">
                <a:effectLst/>
              </a:rPr>
              <a:t>Selected references </a:t>
            </a:r>
            <a:r>
              <a:rPr lang="en-US" sz="2400" b="1" dirty="0" smtClean="0">
                <a:effectLst/>
              </a:rPr>
              <a:t>(1)</a:t>
            </a:r>
            <a:endParaRPr lang="en-US" sz="2400" b="1" dirty="0">
              <a:effectLst/>
            </a:endParaRPr>
          </a:p>
        </p:txBody>
      </p:sp>
      <p:sp>
        <p:nvSpPr>
          <p:cNvPr id="3" name="Content Placeholder 2"/>
          <p:cNvSpPr>
            <a:spLocks noGrp="1"/>
          </p:cNvSpPr>
          <p:nvPr>
            <p:ph idx="1"/>
          </p:nvPr>
        </p:nvSpPr>
        <p:spPr>
          <a:xfrm>
            <a:off x="685800" y="1260764"/>
            <a:ext cx="7772400" cy="5597235"/>
          </a:xfrm>
        </p:spPr>
        <p:txBody>
          <a:bodyPr/>
          <a:lstStyle/>
          <a:p>
            <a:r>
              <a:rPr lang="en-US" sz="1600" b="1" dirty="0" err="1" smtClean="0">
                <a:effectLst/>
              </a:rPr>
              <a:t>Abou-Zeid</a:t>
            </a:r>
            <a:r>
              <a:rPr lang="en-US" sz="1600" b="1" dirty="0" smtClean="0">
                <a:effectLst/>
              </a:rPr>
              <a:t> M, M Ben-</a:t>
            </a:r>
            <a:r>
              <a:rPr lang="en-US" sz="1600" b="1" dirty="0" err="1" smtClean="0">
                <a:effectLst/>
              </a:rPr>
              <a:t>Akiva</a:t>
            </a:r>
            <a:r>
              <a:rPr lang="en-US" sz="1600" b="1" dirty="0" smtClean="0">
                <a:effectLst/>
              </a:rPr>
              <a:t>, M </a:t>
            </a:r>
            <a:r>
              <a:rPr lang="en-US" sz="1600" b="1" dirty="0" err="1" smtClean="0">
                <a:effectLst/>
              </a:rPr>
              <a:t>Bierlaire</a:t>
            </a:r>
            <a:r>
              <a:rPr lang="en-US" sz="1600" b="1" dirty="0" smtClean="0">
                <a:effectLst/>
              </a:rPr>
              <a:t>, C Choudhury, S Hess </a:t>
            </a:r>
            <a:r>
              <a:rPr lang="en-US" sz="1600" dirty="0" smtClean="0">
                <a:effectLst/>
              </a:rPr>
              <a:t>(2011) </a:t>
            </a:r>
            <a:r>
              <a:rPr lang="en-US" sz="1600" dirty="0">
                <a:effectLst/>
              </a:rPr>
              <a:t>Attitudes and </a:t>
            </a:r>
            <a:r>
              <a:rPr lang="en-US" sz="1600" dirty="0" smtClean="0">
                <a:effectLst/>
              </a:rPr>
              <a:t>value </a:t>
            </a:r>
            <a:r>
              <a:rPr lang="en-US" sz="1600" dirty="0">
                <a:effectLst/>
              </a:rPr>
              <a:t>of </a:t>
            </a:r>
            <a:r>
              <a:rPr lang="en-US" sz="1600" dirty="0" smtClean="0">
                <a:effectLst/>
              </a:rPr>
              <a:t>time heterogeneity.  Paper 11-0478 presented at </a:t>
            </a:r>
            <a:r>
              <a:rPr lang="en-US" sz="1600" dirty="0">
                <a:effectLst/>
              </a:rPr>
              <a:t>the 90th Annual Meeting of the Transportation Research Board, Washington, D.C</a:t>
            </a:r>
            <a:r>
              <a:rPr lang="en-US" sz="1600" dirty="0" smtClean="0">
                <a:effectLst/>
              </a:rPr>
              <a:t>., January 23-27</a:t>
            </a:r>
            <a:r>
              <a:rPr lang="en-US" sz="1600" dirty="0">
                <a:effectLst/>
              </a:rPr>
              <a:t>.</a:t>
            </a:r>
          </a:p>
          <a:p>
            <a:r>
              <a:rPr lang="en-US" sz="1600" b="1" dirty="0" err="1" smtClean="0">
                <a:solidFill>
                  <a:srgbClr val="000000"/>
                </a:solidFill>
              </a:rPr>
              <a:t>Anable</a:t>
            </a:r>
            <a:r>
              <a:rPr lang="en-US" sz="1600" b="1" dirty="0" smtClean="0">
                <a:solidFill>
                  <a:srgbClr val="000000"/>
                </a:solidFill>
              </a:rPr>
              <a:t> J, S Wright </a:t>
            </a:r>
            <a:r>
              <a:rPr lang="en-US" sz="1600" dirty="0" smtClean="0">
                <a:solidFill>
                  <a:srgbClr val="000000"/>
                </a:solidFill>
              </a:rPr>
              <a:t>(2013) </a:t>
            </a:r>
            <a:r>
              <a:rPr lang="en-US" sz="1600" dirty="0">
                <a:solidFill>
                  <a:srgbClr val="000000"/>
                </a:solidFill>
              </a:rPr>
              <a:t>Segment. &lt;</a:t>
            </a:r>
            <a:r>
              <a:rPr lang="en-US" sz="1600" dirty="0">
                <a:solidFill>
                  <a:srgbClr val="0080AE"/>
                </a:solidFill>
              </a:rPr>
              <a:t>http://www.segmentproject.eu/hounslow/segment.nsf/Files/SFF-266/$</a:t>
            </a:r>
            <a:r>
              <a:rPr lang="en-US" sz="1600" dirty="0" smtClean="0">
                <a:solidFill>
                  <a:srgbClr val="0080AE"/>
                </a:solidFill>
              </a:rPr>
              <a:t>file/Deliverable%207.8.4%20GOLDEN%20QUESTIONS%20AND%20SOCIAL%20MARKETING%20GUIDANCE%20REPORT.pdf</a:t>
            </a:r>
            <a:r>
              <a:rPr lang="en-US" sz="1600" dirty="0">
                <a:solidFill>
                  <a:srgbClr val="000000"/>
                </a:solidFill>
              </a:rPr>
              <a:t>&gt;</a:t>
            </a:r>
            <a:endParaRPr lang="en-US" sz="1600" b="1" dirty="0" smtClean="0">
              <a:effectLst/>
            </a:endParaRPr>
          </a:p>
          <a:p>
            <a:r>
              <a:rPr lang="en-US" sz="1600" b="1" kern="1200" dirty="0" smtClean="0">
                <a:effectLst/>
              </a:rPr>
              <a:t>Becker H, A </a:t>
            </a:r>
            <a:r>
              <a:rPr lang="en-US" sz="1600" b="1" kern="1200" dirty="0" err="1" smtClean="0">
                <a:effectLst/>
              </a:rPr>
              <a:t>Loder</a:t>
            </a:r>
            <a:r>
              <a:rPr lang="en-US" sz="1600" b="1" kern="1200" dirty="0" smtClean="0">
                <a:effectLst/>
              </a:rPr>
              <a:t> &amp; KW </a:t>
            </a:r>
            <a:r>
              <a:rPr lang="en-US" sz="1600" b="1" kern="1200" dirty="0" err="1" smtClean="0">
                <a:effectLst/>
              </a:rPr>
              <a:t>Axhausen</a:t>
            </a:r>
            <a:r>
              <a:rPr lang="en-US" sz="1600" b="1" kern="1200" dirty="0" smtClean="0">
                <a:effectLst/>
              </a:rPr>
              <a:t> (</a:t>
            </a:r>
            <a:r>
              <a:rPr lang="en-US" sz="1600" kern="1200" dirty="0" smtClean="0">
                <a:effectLst/>
              </a:rPr>
              <a:t>2017) Modeling </a:t>
            </a:r>
            <a:r>
              <a:rPr lang="en-US" sz="1600" kern="1200" dirty="0">
                <a:effectLst/>
              </a:rPr>
              <a:t>car-sharing membership as a mobility tool: A </a:t>
            </a:r>
            <a:r>
              <a:rPr lang="en-US" sz="1600" kern="1200" dirty="0" smtClean="0">
                <a:effectLst/>
              </a:rPr>
              <a:t>multivariate probit </a:t>
            </a:r>
            <a:r>
              <a:rPr lang="en-US" sz="1600" kern="1200" dirty="0">
                <a:effectLst/>
              </a:rPr>
              <a:t>approach with latent </a:t>
            </a:r>
            <a:r>
              <a:rPr lang="en-US" sz="1600" kern="1200" dirty="0" smtClean="0">
                <a:effectLst/>
              </a:rPr>
              <a:t>variables.  </a:t>
            </a:r>
            <a:r>
              <a:rPr lang="en-US" sz="1600" i="1" kern="1200" dirty="0" smtClean="0">
                <a:effectLst/>
              </a:rPr>
              <a:t>Travel </a:t>
            </a:r>
            <a:r>
              <a:rPr lang="en-US" sz="1600" i="1" kern="1200" dirty="0" err="1" smtClean="0">
                <a:effectLst/>
              </a:rPr>
              <a:t>Behaviour</a:t>
            </a:r>
            <a:r>
              <a:rPr lang="en-US" sz="1600" i="1" kern="1200" dirty="0" smtClean="0">
                <a:effectLst/>
              </a:rPr>
              <a:t> and Society</a:t>
            </a:r>
            <a:r>
              <a:rPr lang="en-US" sz="1600" kern="1200" dirty="0" smtClean="0">
                <a:effectLst/>
              </a:rPr>
              <a:t> </a:t>
            </a:r>
            <a:r>
              <a:rPr lang="en-US" sz="1600" b="1" kern="1200" dirty="0" smtClean="0">
                <a:effectLst/>
              </a:rPr>
              <a:t>8</a:t>
            </a:r>
            <a:r>
              <a:rPr lang="en-US" sz="1600" kern="1200" dirty="0" smtClean="0">
                <a:effectLst/>
              </a:rPr>
              <a:t>, 26-36.</a:t>
            </a:r>
            <a:endParaRPr lang="en-US" sz="1600" kern="1200" dirty="0">
              <a:effectLst/>
            </a:endParaRPr>
          </a:p>
          <a:p>
            <a:r>
              <a:rPr lang="en-US" sz="1600" b="1" dirty="0" smtClean="0">
                <a:effectLst/>
              </a:rPr>
              <a:t>Cameron AC &amp; PK </a:t>
            </a:r>
            <a:r>
              <a:rPr lang="en-US" sz="1600" b="1" dirty="0">
                <a:effectLst/>
              </a:rPr>
              <a:t>Trivedi </a:t>
            </a:r>
            <a:r>
              <a:rPr lang="en-US" sz="1600" dirty="0">
                <a:effectLst/>
              </a:rPr>
              <a:t>(2005) </a:t>
            </a:r>
            <a:r>
              <a:rPr lang="en-US" sz="1600" i="1" dirty="0" err="1">
                <a:effectLst/>
              </a:rPr>
              <a:t>Microeconometrics</a:t>
            </a:r>
            <a:r>
              <a:rPr lang="en-US" sz="1600" i="1" dirty="0">
                <a:effectLst/>
              </a:rPr>
              <a:t>:  Methods and Applica­tions</a:t>
            </a:r>
            <a:r>
              <a:rPr lang="en-US" sz="1600" dirty="0">
                <a:effectLst/>
              </a:rPr>
              <a:t>.  New York:  Cambridge University Press</a:t>
            </a:r>
            <a:r>
              <a:rPr lang="en-US" sz="1600" dirty="0" smtClean="0">
                <a:effectLst/>
              </a:rPr>
              <a:t>.</a:t>
            </a:r>
          </a:p>
          <a:p>
            <a:r>
              <a:rPr lang="en-US" sz="1600" b="1" dirty="0" smtClean="0">
                <a:effectLst/>
              </a:rPr>
              <a:t>Cao X, PL Mokhtarian &amp; SL Handy </a:t>
            </a:r>
            <a:r>
              <a:rPr lang="en-US" sz="1600" dirty="0">
                <a:effectLst/>
              </a:rPr>
              <a:t>(2007) Cross-sectional and quasi-panel explorations of the </a:t>
            </a:r>
            <a:r>
              <a:rPr lang="en-US" sz="1600" dirty="0" smtClean="0">
                <a:effectLst/>
              </a:rPr>
              <a:t>connection between </a:t>
            </a:r>
            <a:r>
              <a:rPr lang="en-US" sz="1600" dirty="0">
                <a:effectLst/>
              </a:rPr>
              <a:t>the built environment and auto </a:t>
            </a:r>
            <a:r>
              <a:rPr lang="en-US" sz="1600" dirty="0" smtClean="0">
                <a:effectLst/>
              </a:rPr>
              <a:t>ownership. </a:t>
            </a:r>
            <a:r>
              <a:rPr lang="en-US" sz="1600" i="1" dirty="0" smtClean="0">
                <a:effectLst/>
              </a:rPr>
              <a:t>Environment </a:t>
            </a:r>
            <a:r>
              <a:rPr lang="en-US" sz="1600" i="1" dirty="0">
                <a:effectLst/>
              </a:rPr>
              <a:t>&amp; Planning A </a:t>
            </a:r>
            <a:r>
              <a:rPr lang="en-US" sz="1600" b="1" dirty="0">
                <a:effectLst/>
              </a:rPr>
              <a:t>39</a:t>
            </a:r>
            <a:r>
              <a:rPr lang="en-US" sz="1600" dirty="0">
                <a:effectLst/>
              </a:rPr>
              <a:t>, 830-847.</a:t>
            </a:r>
            <a:endParaRPr lang="en-US" sz="1600" dirty="0" smtClean="0">
              <a:effectLst/>
            </a:endParaRPr>
          </a:p>
          <a:p>
            <a:r>
              <a:rPr lang="en-US" sz="1600" b="1" kern="1200" dirty="0" err="1" smtClean="0">
                <a:effectLst/>
              </a:rPr>
              <a:t>Chingcuanco</a:t>
            </a:r>
            <a:r>
              <a:rPr lang="en-US" sz="1600" b="1" kern="1200" dirty="0" smtClean="0">
                <a:effectLst/>
              </a:rPr>
              <a:t> F &amp; EJ Miller</a:t>
            </a:r>
            <a:r>
              <a:rPr lang="en-US" sz="1600" kern="1200" dirty="0" smtClean="0">
                <a:effectLst/>
              </a:rPr>
              <a:t> (2014) A meta-model of vehicle ownership choice parameters.  </a:t>
            </a:r>
            <a:r>
              <a:rPr lang="en-US" sz="1600" i="1" kern="1200" dirty="0" smtClean="0">
                <a:effectLst/>
              </a:rPr>
              <a:t>Transportation</a:t>
            </a:r>
            <a:r>
              <a:rPr lang="en-US" sz="1600" kern="1200" dirty="0" smtClean="0">
                <a:effectLst/>
              </a:rPr>
              <a:t> </a:t>
            </a:r>
            <a:r>
              <a:rPr lang="en-US" sz="1600" b="1" kern="1200" dirty="0" smtClean="0">
                <a:effectLst/>
              </a:rPr>
              <a:t>41(5)</a:t>
            </a:r>
            <a:r>
              <a:rPr lang="en-US" sz="1600" kern="1200" dirty="0" smtClean="0">
                <a:effectLst/>
              </a:rPr>
              <a:t>, 923-945.</a:t>
            </a:r>
          </a:p>
          <a:p>
            <a:r>
              <a:rPr lang="en-US" sz="1600" b="1" kern="1200" dirty="0" err="1">
                <a:effectLst/>
              </a:rPr>
              <a:t>Domarchi</a:t>
            </a:r>
            <a:r>
              <a:rPr lang="en-US" sz="1600" b="1" kern="1200" dirty="0">
                <a:effectLst/>
              </a:rPr>
              <a:t> C, A </a:t>
            </a:r>
            <a:r>
              <a:rPr lang="en-US" sz="1600" b="1" kern="1200" dirty="0" err="1">
                <a:effectLst/>
              </a:rPr>
              <a:t>Tudela</a:t>
            </a:r>
            <a:r>
              <a:rPr lang="en-US" sz="1600" b="1" kern="1200" dirty="0">
                <a:effectLst/>
              </a:rPr>
              <a:t> &amp; A Gonzalez </a:t>
            </a:r>
            <a:r>
              <a:rPr lang="en-US" sz="1600" kern="1200" dirty="0">
                <a:effectLst/>
              </a:rPr>
              <a:t>(2008) Effect of attitudes, habit and affective appraisal on mode choice: An application to university workers.  </a:t>
            </a:r>
            <a:r>
              <a:rPr lang="en-US" sz="1600" i="1" kern="1200" dirty="0">
                <a:effectLst/>
              </a:rPr>
              <a:t>Transportation</a:t>
            </a:r>
            <a:r>
              <a:rPr lang="en-US" sz="1600" kern="1200" dirty="0">
                <a:effectLst/>
              </a:rPr>
              <a:t> </a:t>
            </a:r>
            <a:r>
              <a:rPr lang="en-US" sz="1600" b="1" kern="1200" dirty="0">
                <a:effectLst/>
              </a:rPr>
              <a:t>35(5)</a:t>
            </a:r>
            <a:r>
              <a:rPr lang="en-US" sz="1600" kern="1200" dirty="0">
                <a:effectLst/>
              </a:rPr>
              <a:t>, 585-599</a:t>
            </a:r>
            <a:r>
              <a:rPr lang="en-US" sz="1600" kern="1200" dirty="0" smtClean="0">
                <a:effectLst/>
              </a:rPr>
              <a:t>.</a:t>
            </a:r>
            <a:endParaRPr lang="en-US" sz="1600" kern="1200" dirty="0">
              <a:effectLst/>
            </a:endParaRPr>
          </a:p>
        </p:txBody>
      </p:sp>
    </p:spTree>
    <p:extLst>
      <p:ext uri="{BB962C8B-B14F-4D97-AF65-F5344CB8AC3E}">
        <p14:creationId xmlns:p14="http://schemas.microsoft.com/office/powerpoint/2010/main" val="12675059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304800"/>
            <a:ext cx="6838950" cy="766877"/>
          </a:xfrm>
        </p:spPr>
        <p:txBody>
          <a:bodyPr/>
          <a:lstStyle/>
          <a:p>
            <a:r>
              <a:rPr lang="en-US" b="1" dirty="0" smtClean="0">
                <a:effectLst/>
              </a:rPr>
              <a:t>Selected references </a:t>
            </a:r>
            <a:r>
              <a:rPr lang="en-US" sz="2400" b="1" dirty="0" smtClean="0">
                <a:effectLst/>
              </a:rPr>
              <a:t>(2)</a:t>
            </a:r>
            <a:endParaRPr lang="en-US" sz="2400" b="1" dirty="0">
              <a:effectLst/>
            </a:endParaRPr>
          </a:p>
        </p:txBody>
      </p:sp>
      <p:sp>
        <p:nvSpPr>
          <p:cNvPr id="3" name="Content Placeholder 2"/>
          <p:cNvSpPr>
            <a:spLocks noGrp="1"/>
          </p:cNvSpPr>
          <p:nvPr>
            <p:ph idx="1"/>
          </p:nvPr>
        </p:nvSpPr>
        <p:spPr>
          <a:xfrm>
            <a:off x="685800" y="1219200"/>
            <a:ext cx="7772400" cy="4114800"/>
          </a:xfrm>
        </p:spPr>
        <p:txBody>
          <a:bodyPr/>
          <a:lstStyle/>
          <a:p>
            <a:r>
              <a:rPr lang="en-US" sz="1600" b="1" kern="1200" dirty="0" smtClean="0">
                <a:effectLst/>
              </a:rPr>
              <a:t>Fox </a:t>
            </a:r>
            <a:r>
              <a:rPr lang="en-US" sz="1600" b="1" kern="1200" dirty="0">
                <a:effectLst/>
              </a:rPr>
              <a:t>J &amp; S Hess </a:t>
            </a:r>
            <a:r>
              <a:rPr lang="en-US" sz="1600" kern="1200" dirty="0">
                <a:effectLst/>
              </a:rPr>
              <a:t>(2010) A review of the evidence for the temporal transferability of mode-destination models. </a:t>
            </a:r>
            <a:r>
              <a:rPr lang="en-US" sz="1600" i="1" kern="1200" dirty="0">
                <a:effectLst/>
              </a:rPr>
              <a:t>Transportation Research Record </a:t>
            </a:r>
            <a:r>
              <a:rPr lang="en-US" sz="1600" b="1" kern="1200" dirty="0">
                <a:effectLst/>
              </a:rPr>
              <a:t>2175</a:t>
            </a:r>
            <a:r>
              <a:rPr lang="en-US" sz="1600" kern="1200" dirty="0">
                <a:effectLst/>
              </a:rPr>
              <a:t>, 74-83.</a:t>
            </a:r>
          </a:p>
          <a:p>
            <a:r>
              <a:rPr lang="en-US" sz="1600" b="1" dirty="0">
                <a:effectLst/>
              </a:rPr>
              <a:t>Greene WH &amp; DA </a:t>
            </a:r>
            <a:r>
              <a:rPr lang="en-US" sz="1600" b="1" dirty="0" err="1">
                <a:effectLst/>
              </a:rPr>
              <a:t>Hensher</a:t>
            </a:r>
            <a:r>
              <a:rPr lang="en-US" sz="1600" b="1" dirty="0">
                <a:effectLst/>
              </a:rPr>
              <a:t> </a:t>
            </a:r>
            <a:r>
              <a:rPr lang="en-US" sz="1600" dirty="0">
                <a:effectLst/>
              </a:rPr>
              <a:t>(2007) Heteroscedastic control for random coefficients and error components in mixed logit.  </a:t>
            </a:r>
            <a:r>
              <a:rPr lang="en-US" sz="1600" i="1" dirty="0">
                <a:effectLst/>
              </a:rPr>
              <a:t>Transportation Research Part E</a:t>
            </a:r>
            <a:r>
              <a:rPr lang="en-US" sz="1600" dirty="0">
                <a:effectLst/>
              </a:rPr>
              <a:t> </a:t>
            </a:r>
            <a:r>
              <a:rPr lang="en-US" sz="1600" b="1" dirty="0">
                <a:effectLst/>
              </a:rPr>
              <a:t>43</a:t>
            </a:r>
            <a:r>
              <a:rPr lang="en-US" sz="1600" dirty="0">
                <a:effectLst/>
              </a:rPr>
              <a:t>, 610-623.</a:t>
            </a:r>
          </a:p>
          <a:p>
            <a:r>
              <a:rPr lang="en-US" sz="1600" b="1" spc="-10" dirty="0" smtClean="0">
                <a:effectLst/>
                <a:latin typeface="Times New Roman" panose="02020603050405020304" pitchFamily="18" charset="0"/>
                <a:ea typeface="Times New Roman" panose="02020603050405020304" pitchFamily="18" charset="0"/>
              </a:rPr>
              <a:t>Handy SL, X Cao &amp; PL Mokhtarian </a:t>
            </a:r>
            <a:r>
              <a:rPr lang="en-US" sz="1600" spc="-10" dirty="0">
                <a:effectLst/>
                <a:latin typeface="Times New Roman" panose="02020603050405020304" pitchFamily="18" charset="0"/>
                <a:ea typeface="Times New Roman" panose="02020603050405020304" pitchFamily="18" charset="0"/>
              </a:rPr>
              <a:t>(2005) Correlation or causality between the built </a:t>
            </a:r>
            <a:r>
              <a:rPr lang="en-US" sz="1600" spc="-10" dirty="0" smtClean="0">
                <a:effectLst/>
                <a:latin typeface="Times New Roman" panose="02020603050405020304" pitchFamily="18" charset="0"/>
                <a:ea typeface="Times New Roman" panose="02020603050405020304" pitchFamily="18" charset="0"/>
              </a:rPr>
              <a:t>environment and </a:t>
            </a:r>
            <a:r>
              <a:rPr lang="en-US" sz="1600" spc="-10" dirty="0">
                <a:effectLst/>
                <a:latin typeface="Times New Roman" panose="02020603050405020304" pitchFamily="18" charset="0"/>
                <a:ea typeface="Times New Roman" panose="02020603050405020304" pitchFamily="18" charset="0"/>
              </a:rPr>
              <a:t>travel behavior? Evidence from Northern </a:t>
            </a:r>
            <a:r>
              <a:rPr lang="en-US" sz="1600" spc="-10" dirty="0" smtClean="0">
                <a:effectLst/>
                <a:latin typeface="Times New Roman" panose="02020603050405020304" pitchFamily="18" charset="0"/>
                <a:ea typeface="Times New Roman" panose="02020603050405020304" pitchFamily="18" charset="0"/>
              </a:rPr>
              <a:t>California.  </a:t>
            </a:r>
            <a:r>
              <a:rPr lang="en-US" sz="1600" i="1" spc="-10" dirty="0" smtClean="0">
                <a:effectLst/>
                <a:latin typeface="Times New Roman" panose="02020603050405020304" pitchFamily="18" charset="0"/>
                <a:ea typeface="Times New Roman" panose="02020603050405020304" pitchFamily="18" charset="0"/>
              </a:rPr>
              <a:t>Transportation Research D </a:t>
            </a:r>
            <a:r>
              <a:rPr lang="en-US" sz="1600" b="1" spc="-10" dirty="0" smtClean="0">
                <a:effectLst/>
                <a:latin typeface="Times New Roman" panose="02020603050405020304" pitchFamily="18" charset="0"/>
                <a:ea typeface="Times New Roman" panose="02020603050405020304" pitchFamily="18" charset="0"/>
              </a:rPr>
              <a:t>10</a:t>
            </a:r>
            <a:r>
              <a:rPr lang="en-US" sz="1600" spc="-10" dirty="0" smtClean="0">
                <a:effectLst/>
                <a:latin typeface="Times New Roman" panose="02020603050405020304" pitchFamily="18" charset="0"/>
                <a:ea typeface="Times New Roman" panose="02020603050405020304" pitchFamily="18" charset="0"/>
              </a:rPr>
              <a:t>, 427-444.</a:t>
            </a:r>
            <a:endParaRPr lang="en-US" sz="1600" spc="-10" dirty="0">
              <a:effectLst/>
              <a:latin typeface="Times New Roman" panose="02020603050405020304" pitchFamily="18" charset="0"/>
              <a:ea typeface="Times New Roman" panose="02020603050405020304" pitchFamily="18" charset="0"/>
            </a:endParaRPr>
          </a:p>
          <a:p>
            <a:r>
              <a:rPr lang="en-US" sz="1600" b="1" spc="-10" dirty="0" smtClean="0">
                <a:effectLst/>
                <a:latin typeface="Times New Roman" panose="02020603050405020304" pitchFamily="18" charset="0"/>
                <a:ea typeface="Times New Roman" panose="02020603050405020304" pitchFamily="18" charset="0"/>
              </a:rPr>
              <a:t>Horowitz </a:t>
            </a:r>
            <a:r>
              <a:rPr lang="en-US" sz="1600" b="1" spc="-10" dirty="0">
                <a:effectLst/>
                <a:latin typeface="Times New Roman" panose="02020603050405020304" pitchFamily="18" charset="0"/>
                <a:ea typeface="Times New Roman" panose="02020603050405020304" pitchFamily="18" charset="0"/>
              </a:rPr>
              <a:t>JL  (1991)  </a:t>
            </a:r>
            <a:r>
              <a:rPr lang="en-US" sz="1600" spc="-10" dirty="0">
                <a:effectLst/>
                <a:latin typeface="Times New Roman" panose="02020603050405020304" pitchFamily="18" charset="0"/>
                <a:ea typeface="Times New Roman" panose="02020603050405020304" pitchFamily="18" charset="0"/>
              </a:rPr>
              <a:t>Reconsidering the multinomial probit model.  </a:t>
            </a:r>
            <a:r>
              <a:rPr lang="en-US" sz="1600" i="1" spc="-10" dirty="0">
                <a:effectLst/>
                <a:latin typeface="Times New Roman" panose="02020603050405020304" pitchFamily="18" charset="0"/>
                <a:ea typeface="Times New Roman" panose="02020603050405020304" pitchFamily="18" charset="0"/>
              </a:rPr>
              <a:t>Transportation Research B</a:t>
            </a:r>
            <a:r>
              <a:rPr lang="en-US" sz="1600" spc="-10" dirty="0">
                <a:effectLst/>
                <a:latin typeface="Times New Roman" panose="02020603050405020304" pitchFamily="18" charset="0"/>
                <a:ea typeface="Times New Roman" panose="02020603050405020304" pitchFamily="18" charset="0"/>
              </a:rPr>
              <a:t> </a:t>
            </a:r>
            <a:r>
              <a:rPr lang="en-US" sz="1600" b="1" spc="-10" dirty="0">
                <a:effectLst/>
                <a:latin typeface="Times New Roman" panose="02020603050405020304" pitchFamily="18" charset="0"/>
                <a:ea typeface="Times New Roman" panose="02020603050405020304" pitchFamily="18" charset="0"/>
              </a:rPr>
              <a:t>25</a:t>
            </a:r>
            <a:r>
              <a:rPr lang="en-US" sz="1600" spc="-10" dirty="0">
                <a:effectLst/>
                <a:latin typeface="Times New Roman" panose="02020603050405020304" pitchFamily="18" charset="0"/>
                <a:ea typeface="Times New Roman" panose="02020603050405020304" pitchFamily="18" charset="0"/>
              </a:rPr>
              <a:t>, 433-438.</a:t>
            </a:r>
            <a:endParaRPr lang="en-US" sz="1600" kern="1200" dirty="0">
              <a:effectLst/>
            </a:endParaRPr>
          </a:p>
          <a:p>
            <a:r>
              <a:rPr lang="en-US" sz="1600" b="1" kern="1200" dirty="0" err="1" smtClean="0">
                <a:effectLst/>
              </a:rPr>
              <a:t>Koppelman</a:t>
            </a:r>
            <a:r>
              <a:rPr lang="en-US" sz="1600" b="1" kern="1200" dirty="0" smtClean="0">
                <a:effectLst/>
              </a:rPr>
              <a:t> </a:t>
            </a:r>
            <a:r>
              <a:rPr lang="en-US" sz="1600" b="1" kern="1200" dirty="0">
                <a:effectLst/>
              </a:rPr>
              <a:t>FS &amp; C Wilmot</a:t>
            </a:r>
            <a:r>
              <a:rPr lang="en-US" sz="1600" kern="1200" dirty="0">
                <a:effectLst/>
              </a:rPr>
              <a:t> (1982) Transferability analysis of disaggregate choice models.  </a:t>
            </a:r>
            <a:r>
              <a:rPr lang="en-US" sz="1600" i="1" kern="1200" dirty="0">
                <a:effectLst/>
              </a:rPr>
              <a:t>Transportation Research Record</a:t>
            </a:r>
            <a:r>
              <a:rPr lang="en-US" sz="1600" kern="1200" dirty="0">
                <a:effectLst/>
              </a:rPr>
              <a:t> </a:t>
            </a:r>
            <a:r>
              <a:rPr lang="en-US" sz="1600" b="1" kern="1200" dirty="0">
                <a:effectLst/>
              </a:rPr>
              <a:t>895</a:t>
            </a:r>
            <a:r>
              <a:rPr lang="en-US" sz="1600" kern="1200" dirty="0">
                <a:effectLst/>
              </a:rPr>
              <a:t>, 18-24.</a:t>
            </a:r>
            <a:endParaRPr lang="en-US" sz="1600" b="1" kern="1200" dirty="0">
              <a:effectLst/>
            </a:endParaRPr>
          </a:p>
          <a:p>
            <a:r>
              <a:rPr lang="en-US" sz="1600" b="1" kern="1200" dirty="0" err="1" smtClean="0">
                <a:effectLst/>
              </a:rPr>
              <a:t>Kuppam</a:t>
            </a:r>
            <a:r>
              <a:rPr lang="en-US" sz="1600" b="1" kern="1200" dirty="0" smtClean="0">
                <a:effectLst/>
              </a:rPr>
              <a:t> </a:t>
            </a:r>
            <a:r>
              <a:rPr lang="en-US" sz="1600" b="1" kern="1200" dirty="0">
                <a:effectLst/>
              </a:rPr>
              <a:t>AR, RM </a:t>
            </a:r>
            <a:r>
              <a:rPr lang="en-US" sz="1600" b="1" kern="1200" dirty="0" err="1">
                <a:effectLst/>
              </a:rPr>
              <a:t>Pendyala</a:t>
            </a:r>
            <a:r>
              <a:rPr lang="en-US" sz="1600" b="1" kern="1200" dirty="0">
                <a:effectLst/>
              </a:rPr>
              <a:t> &amp; S Rahman </a:t>
            </a:r>
            <a:r>
              <a:rPr lang="en-US" sz="1600" kern="1200" dirty="0">
                <a:effectLst/>
              </a:rPr>
              <a:t>(1999) Analysis of the role of traveler attitudes and perceptions in explaining mode-choice behavior.  </a:t>
            </a:r>
            <a:r>
              <a:rPr lang="en-US" sz="1600" i="1" kern="1200" dirty="0">
                <a:effectLst/>
              </a:rPr>
              <a:t>Transportation Research Record</a:t>
            </a:r>
            <a:r>
              <a:rPr lang="en-US" sz="1600" kern="1200" dirty="0">
                <a:effectLst/>
              </a:rPr>
              <a:t> </a:t>
            </a:r>
            <a:r>
              <a:rPr lang="en-US" sz="1600" b="1" kern="1200" dirty="0">
                <a:effectLst/>
              </a:rPr>
              <a:t>1676</a:t>
            </a:r>
            <a:r>
              <a:rPr lang="en-US" sz="1600" kern="1200" dirty="0">
                <a:effectLst/>
              </a:rPr>
              <a:t>, 68-76.</a:t>
            </a:r>
          </a:p>
          <a:p>
            <a:r>
              <a:rPr lang="en-US" sz="1600" b="1" kern="1200" dirty="0" err="1">
                <a:effectLst/>
              </a:rPr>
              <a:t>Malokin</a:t>
            </a:r>
            <a:r>
              <a:rPr lang="en-US" sz="1600" b="1" kern="1200" dirty="0">
                <a:effectLst/>
              </a:rPr>
              <a:t> A, G </a:t>
            </a:r>
            <a:r>
              <a:rPr lang="en-US" sz="1600" b="1" kern="1200" dirty="0" err="1">
                <a:effectLst/>
              </a:rPr>
              <a:t>Circella</a:t>
            </a:r>
            <a:r>
              <a:rPr lang="en-US" sz="1600" b="1" kern="1200" dirty="0">
                <a:effectLst/>
              </a:rPr>
              <a:t> &amp; PL Mokhtarian </a:t>
            </a:r>
            <a:r>
              <a:rPr lang="en-US" sz="1600" kern="1200" dirty="0">
                <a:effectLst/>
              </a:rPr>
              <a:t>(under review) How do activities conducted while commuting influence mode choice? Testing transit-advantage and autonomous-vehicle scenarios. </a:t>
            </a:r>
            <a:endParaRPr lang="en-US" sz="1600" kern="1200" dirty="0" smtClean="0">
              <a:effectLst/>
            </a:endParaRPr>
          </a:p>
          <a:p>
            <a:r>
              <a:rPr lang="en-US" sz="1600" b="1" kern="1200" dirty="0" err="1">
                <a:effectLst/>
              </a:rPr>
              <a:t>Malokin</a:t>
            </a:r>
            <a:r>
              <a:rPr lang="en-US" sz="1600" b="1" kern="1200" dirty="0">
                <a:effectLst/>
              </a:rPr>
              <a:t> A, G </a:t>
            </a:r>
            <a:r>
              <a:rPr lang="en-US" sz="1600" b="1" kern="1200" dirty="0" err="1">
                <a:effectLst/>
              </a:rPr>
              <a:t>Circella</a:t>
            </a:r>
            <a:r>
              <a:rPr lang="en-US" sz="1600" b="1" kern="1200" dirty="0">
                <a:effectLst/>
              </a:rPr>
              <a:t> &amp; PL Mokhtarian </a:t>
            </a:r>
            <a:r>
              <a:rPr lang="en-US" sz="1600" kern="1200" dirty="0">
                <a:effectLst/>
              </a:rPr>
              <a:t>(in preparation) Do millennials value travel time differently? A segmented mode choice model accounting for travel-based multitasking.  Presented at 2017 Annual TRB Meeting</a:t>
            </a:r>
            <a:r>
              <a:rPr lang="en-US" sz="1600" kern="1200" dirty="0" smtClean="0">
                <a:effectLst/>
              </a:rPr>
              <a:t>.</a:t>
            </a:r>
            <a:endParaRPr lang="en-US" sz="1600" kern="1200" dirty="0">
              <a:effectLst/>
            </a:endParaRPr>
          </a:p>
        </p:txBody>
      </p:sp>
    </p:spTree>
    <p:extLst>
      <p:ext uri="{BB962C8B-B14F-4D97-AF65-F5344CB8AC3E}">
        <p14:creationId xmlns:p14="http://schemas.microsoft.com/office/powerpoint/2010/main" val="10070955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304800"/>
            <a:ext cx="6838950" cy="766877"/>
          </a:xfrm>
        </p:spPr>
        <p:txBody>
          <a:bodyPr/>
          <a:lstStyle/>
          <a:p>
            <a:r>
              <a:rPr lang="en-US" b="1" dirty="0" smtClean="0">
                <a:effectLst/>
              </a:rPr>
              <a:t>Selected references </a:t>
            </a:r>
            <a:r>
              <a:rPr lang="en-US" sz="2400" b="1" dirty="0" smtClean="0">
                <a:effectLst/>
              </a:rPr>
              <a:t>(3)</a:t>
            </a:r>
            <a:endParaRPr lang="en-US" sz="2400" b="1" dirty="0">
              <a:effectLst/>
            </a:endParaRPr>
          </a:p>
        </p:txBody>
      </p:sp>
      <p:sp>
        <p:nvSpPr>
          <p:cNvPr id="3" name="Content Placeholder 2"/>
          <p:cNvSpPr>
            <a:spLocks noGrp="1"/>
          </p:cNvSpPr>
          <p:nvPr>
            <p:ph idx="1"/>
          </p:nvPr>
        </p:nvSpPr>
        <p:spPr>
          <a:xfrm>
            <a:off x="685800" y="1219200"/>
            <a:ext cx="7772400" cy="5257800"/>
          </a:xfrm>
        </p:spPr>
        <p:txBody>
          <a:bodyPr/>
          <a:lstStyle/>
          <a:p>
            <a:r>
              <a:rPr lang="en-US" sz="1600" b="1" kern="1200" dirty="0" smtClean="0">
                <a:effectLst/>
              </a:rPr>
              <a:t>Mokhtarian </a:t>
            </a:r>
            <a:r>
              <a:rPr lang="en-US" sz="1600" b="1" kern="1200" dirty="0">
                <a:effectLst/>
              </a:rPr>
              <a:t>PL &amp; I Salomon </a:t>
            </a:r>
            <a:r>
              <a:rPr lang="en-US" sz="1600" kern="1200" dirty="0">
                <a:effectLst/>
              </a:rPr>
              <a:t>(1997) Modeling the desire to telecommute:  The importance of attitudinal factors in behavioral models.  </a:t>
            </a:r>
            <a:r>
              <a:rPr lang="en-US" sz="1600" i="1" kern="1200" dirty="0">
                <a:effectLst/>
              </a:rPr>
              <a:t>Transportation Research A</a:t>
            </a:r>
            <a:r>
              <a:rPr lang="en-US" sz="1600" kern="1200" dirty="0">
                <a:effectLst/>
              </a:rPr>
              <a:t> </a:t>
            </a:r>
            <a:r>
              <a:rPr lang="en-US" sz="1600" b="1" kern="1200" dirty="0">
                <a:effectLst/>
              </a:rPr>
              <a:t>31(1)</a:t>
            </a:r>
            <a:r>
              <a:rPr lang="en-US" sz="1600" kern="1200" dirty="0">
                <a:effectLst/>
              </a:rPr>
              <a:t>, 35-50.</a:t>
            </a:r>
            <a:endParaRPr lang="en-US" sz="1600" b="1" dirty="0">
              <a:effectLst/>
            </a:endParaRPr>
          </a:p>
          <a:p>
            <a:r>
              <a:rPr lang="en-US" sz="1600" b="1" dirty="0" err="1" smtClean="0">
                <a:effectLst/>
              </a:rPr>
              <a:t>Outwater</a:t>
            </a:r>
            <a:r>
              <a:rPr lang="en-US" sz="1600" b="1" dirty="0" smtClean="0">
                <a:effectLst/>
              </a:rPr>
              <a:t> </a:t>
            </a:r>
            <a:r>
              <a:rPr lang="en-US" sz="1600" b="1" dirty="0">
                <a:effectLst/>
              </a:rPr>
              <a:t>ML, S Castleberry, Y </a:t>
            </a:r>
            <a:r>
              <a:rPr lang="en-US" sz="1600" b="1" dirty="0" err="1">
                <a:effectLst/>
              </a:rPr>
              <a:t>Shiftan</a:t>
            </a:r>
            <a:r>
              <a:rPr lang="en-US" sz="1600" b="1" dirty="0">
                <a:effectLst/>
              </a:rPr>
              <a:t>, M Ben-</a:t>
            </a:r>
            <a:r>
              <a:rPr lang="en-US" sz="1600" b="1" dirty="0" err="1">
                <a:effectLst/>
              </a:rPr>
              <a:t>Akiva</a:t>
            </a:r>
            <a:r>
              <a:rPr lang="en-US" sz="1600" b="1" dirty="0">
                <a:effectLst/>
              </a:rPr>
              <a:t>, YS Zhou &amp; A </a:t>
            </a:r>
            <a:r>
              <a:rPr lang="en-US" sz="1600" b="1" dirty="0" err="1">
                <a:effectLst/>
              </a:rPr>
              <a:t>Kuppam</a:t>
            </a:r>
            <a:r>
              <a:rPr lang="en-US" sz="1600" b="1" dirty="0">
                <a:effectLst/>
              </a:rPr>
              <a:t> </a:t>
            </a:r>
            <a:r>
              <a:rPr lang="en-US" sz="1600" dirty="0">
                <a:effectLst/>
              </a:rPr>
              <a:t>(2003)  Use of structural equation modeling for an attitudinal market segmentation approach to mode choice and ridership forecasting. Presented at the 10th International Conference on Travel </a:t>
            </a:r>
            <a:r>
              <a:rPr lang="en-US" sz="1600" dirty="0" err="1">
                <a:effectLst/>
              </a:rPr>
              <a:t>Behaviour</a:t>
            </a:r>
            <a:r>
              <a:rPr lang="en-US" sz="1600" dirty="0">
                <a:effectLst/>
              </a:rPr>
              <a:t> Research, Lucerne, Switzerland.</a:t>
            </a:r>
          </a:p>
          <a:p>
            <a:r>
              <a:rPr lang="en-US" sz="1600" b="1" kern="1200" dirty="0" smtClean="0">
                <a:effectLst/>
              </a:rPr>
              <a:t>Sanko </a:t>
            </a:r>
            <a:r>
              <a:rPr lang="en-US" sz="1600" b="1" kern="1200" dirty="0">
                <a:effectLst/>
              </a:rPr>
              <a:t>N</a:t>
            </a:r>
            <a:r>
              <a:rPr lang="en-US" sz="1600" kern="1200" dirty="0">
                <a:effectLst/>
              </a:rPr>
              <a:t> (2014) Travel demand forecasts improved by using cross-sectional data from multiple time points.  </a:t>
            </a:r>
            <a:r>
              <a:rPr lang="en-US" sz="1600" i="1" kern="1200" dirty="0">
                <a:effectLst/>
              </a:rPr>
              <a:t>Transportation</a:t>
            </a:r>
            <a:r>
              <a:rPr lang="en-US" sz="1600" kern="1200" dirty="0">
                <a:effectLst/>
              </a:rPr>
              <a:t> </a:t>
            </a:r>
            <a:r>
              <a:rPr lang="en-US" sz="1600" b="1" kern="1200" dirty="0">
                <a:effectLst/>
              </a:rPr>
              <a:t>41(4)</a:t>
            </a:r>
            <a:r>
              <a:rPr lang="en-US" sz="1600" kern="1200" dirty="0">
                <a:effectLst/>
              </a:rPr>
              <a:t>, 673-695.</a:t>
            </a:r>
          </a:p>
          <a:p>
            <a:r>
              <a:rPr lang="en-US" sz="1600" b="1" dirty="0" smtClean="0">
                <a:effectLst/>
              </a:rPr>
              <a:t>Spears </a:t>
            </a:r>
            <a:r>
              <a:rPr lang="en-US" sz="1600" b="1" dirty="0">
                <a:effectLst/>
              </a:rPr>
              <a:t>S, D Houston &amp; MG </a:t>
            </a:r>
            <a:r>
              <a:rPr lang="en-US" sz="1600" b="1" dirty="0" err="1">
                <a:effectLst/>
              </a:rPr>
              <a:t>Boarnet</a:t>
            </a:r>
            <a:r>
              <a:rPr lang="en-US" sz="1600" dirty="0">
                <a:effectLst/>
              </a:rPr>
              <a:t> (2013) Illuminating the unseen in transit use: A framework for examining the effect of attitudes and perceptions on travel behavior.  </a:t>
            </a:r>
            <a:r>
              <a:rPr lang="en-US" sz="1600" i="1" dirty="0">
                <a:effectLst/>
              </a:rPr>
              <a:t>Transportation Research A</a:t>
            </a:r>
            <a:r>
              <a:rPr lang="en-US" sz="1600" dirty="0">
                <a:effectLst/>
              </a:rPr>
              <a:t> </a:t>
            </a:r>
            <a:r>
              <a:rPr lang="en-US" sz="1600" b="1" dirty="0">
                <a:effectLst/>
              </a:rPr>
              <a:t>58</a:t>
            </a:r>
            <a:r>
              <a:rPr lang="en-US" sz="1600" dirty="0">
                <a:effectLst/>
              </a:rPr>
              <a:t>, 40-53.</a:t>
            </a:r>
            <a:endParaRPr lang="en-US" sz="1600" kern="1200" dirty="0">
              <a:effectLst/>
            </a:endParaRPr>
          </a:p>
          <a:p>
            <a:r>
              <a:rPr lang="en-US" sz="1600" b="1" dirty="0" smtClean="0">
                <a:effectLst/>
              </a:rPr>
              <a:t>Steg L, K </a:t>
            </a:r>
            <a:r>
              <a:rPr lang="en-US" sz="1600" b="1" dirty="0" err="1" smtClean="0">
                <a:effectLst/>
              </a:rPr>
              <a:t>Geurs</a:t>
            </a:r>
            <a:r>
              <a:rPr lang="en-US" sz="1600" b="1" dirty="0" smtClean="0">
                <a:effectLst/>
              </a:rPr>
              <a:t> &amp; M </a:t>
            </a:r>
            <a:r>
              <a:rPr lang="en-US" sz="1600" b="1" dirty="0" err="1" smtClean="0">
                <a:effectLst/>
              </a:rPr>
              <a:t>Ras</a:t>
            </a:r>
            <a:r>
              <a:rPr lang="en-US" sz="1600" b="1" dirty="0" smtClean="0">
                <a:effectLst/>
              </a:rPr>
              <a:t> </a:t>
            </a:r>
            <a:r>
              <a:rPr lang="en-US" sz="1600" dirty="0" smtClean="0">
                <a:effectLst/>
              </a:rPr>
              <a:t>(2001) </a:t>
            </a:r>
            <a:r>
              <a:rPr lang="en-US" sz="1600" dirty="0">
                <a:effectLst/>
              </a:rPr>
              <a:t>The effects of motivational factors on car use: A multidisciplinary </a:t>
            </a:r>
            <a:r>
              <a:rPr lang="en-US" sz="1600" dirty="0" smtClean="0">
                <a:effectLst/>
              </a:rPr>
              <a:t>modelling approach</a:t>
            </a:r>
            <a:r>
              <a:rPr lang="en-US" sz="1600" dirty="0">
                <a:effectLst/>
              </a:rPr>
              <a:t>. </a:t>
            </a:r>
            <a:r>
              <a:rPr lang="en-US" sz="1600" i="1" dirty="0">
                <a:effectLst/>
              </a:rPr>
              <a:t>Transportation Research A </a:t>
            </a:r>
            <a:r>
              <a:rPr lang="en-US" sz="1600" b="1" dirty="0" smtClean="0">
                <a:effectLst/>
              </a:rPr>
              <a:t>35(9</a:t>
            </a:r>
            <a:r>
              <a:rPr lang="en-US" sz="1600" b="1" dirty="0">
                <a:effectLst/>
              </a:rPr>
              <a:t>), </a:t>
            </a:r>
            <a:r>
              <a:rPr lang="en-US" sz="1600" dirty="0" smtClean="0">
                <a:effectLst/>
              </a:rPr>
              <a:t>789–806.</a:t>
            </a:r>
          </a:p>
          <a:p>
            <a:r>
              <a:rPr lang="en-US" sz="1600" b="1" dirty="0" smtClean="0">
                <a:effectLst/>
              </a:rPr>
              <a:t>Train K </a:t>
            </a:r>
            <a:r>
              <a:rPr lang="en-US" sz="1600" dirty="0" smtClean="0">
                <a:effectLst/>
              </a:rPr>
              <a:t>(2009) </a:t>
            </a:r>
            <a:r>
              <a:rPr lang="en-US" sz="1600" i="1" dirty="0" smtClean="0">
                <a:effectLst/>
              </a:rPr>
              <a:t>Discrete Choice Methods with Simulation</a:t>
            </a:r>
            <a:r>
              <a:rPr lang="en-US" sz="1600" dirty="0" smtClean="0">
                <a:effectLst/>
              </a:rPr>
              <a:t>. Cambridge University Press. </a:t>
            </a:r>
            <a:r>
              <a:rPr lang="en-US" sz="1600" dirty="0">
                <a:effectLst/>
              </a:rPr>
              <a:t>Available at </a:t>
            </a:r>
            <a:r>
              <a:rPr lang="en-US" sz="1600" dirty="0">
                <a:effectLst/>
                <a:hlinkClick r:id="rId3"/>
              </a:rPr>
              <a:t>http://eml.berkeley.edu//~</a:t>
            </a:r>
            <a:r>
              <a:rPr lang="en-US" sz="1600" dirty="0" smtClean="0">
                <a:effectLst/>
                <a:hlinkClick r:id="rId3"/>
              </a:rPr>
              <a:t>train/distant.html</a:t>
            </a:r>
            <a:r>
              <a:rPr lang="en-US" sz="1600" dirty="0" smtClean="0">
                <a:effectLst/>
              </a:rPr>
              <a:t>.</a:t>
            </a:r>
          </a:p>
          <a:p>
            <a:r>
              <a:rPr lang="en-US" altLang="en-US" sz="1600" b="1" dirty="0">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rPr>
              <a:t>van der </a:t>
            </a:r>
            <a:r>
              <a:rPr lang="en-US" altLang="en-US" sz="1600" b="1" dirty="0" err="1">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rPr>
              <a:t>Putten</a:t>
            </a:r>
            <a:r>
              <a:rPr lang="en-US" altLang="en-US" sz="1600" b="1" dirty="0">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rPr>
              <a:t> P, JN </a:t>
            </a:r>
            <a:r>
              <a:rPr lang="en-US" altLang="en-US" sz="1600" b="1" dirty="0" err="1">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rPr>
              <a:t>Kok</a:t>
            </a:r>
            <a:r>
              <a:rPr lang="en-US" altLang="en-US" sz="1600" b="1" dirty="0">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rPr>
              <a:t> &amp; A Gupta </a:t>
            </a:r>
            <a:r>
              <a:rPr lang="en-US" altLang="en-US" sz="1600" dirty="0">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rPr>
              <a:t>(2002) Data fusion through statistical matching. Paper 185, Center for </a:t>
            </a:r>
            <a:r>
              <a:rPr lang="en-US" altLang="en-US" sz="1600" dirty="0" err="1">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rPr>
              <a:t>eBusiness</a:t>
            </a:r>
            <a:r>
              <a:rPr lang="en-US" altLang="en-US" sz="1600" dirty="0">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rPr>
              <a:t> @ MIT (or MIT Sloan Working Paper No. 4342-02).  Available at </a:t>
            </a:r>
            <a:r>
              <a:rPr lang="en-US" altLang="en-US" sz="1600" dirty="0">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hlinkClick r:id="rId4"/>
              </a:rPr>
              <a:t>https://papers.ssrn.com/sol3/papers.cfm?abstract_id=297501</a:t>
            </a:r>
            <a:r>
              <a:rPr lang="en-US" altLang="en-US" sz="1600" dirty="0">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rPr>
              <a:t>, accessed April 10, 2017</a:t>
            </a:r>
            <a:r>
              <a:rPr lang="en-US" altLang="en-US" sz="1600" dirty="0" smtClean="0">
                <a:solidFill>
                  <a:srgbClr val="00000A"/>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600" kern="1200" dirty="0">
              <a:effectLst/>
            </a:endParaRPr>
          </a:p>
        </p:txBody>
      </p:sp>
    </p:spTree>
    <p:extLst>
      <p:ext uri="{BB962C8B-B14F-4D97-AF65-F5344CB8AC3E}">
        <p14:creationId xmlns:p14="http://schemas.microsoft.com/office/powerpoint/2010/main" val="2541604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304800"/>
            <a:ext cx="6838950" cy="766877"/>
          </a:xfrm>
        </p:spPr>
        <p:txBody>
          <a:bodyPr/>
          <a:lstStyle/>
          <a:p>
            <a:r>
              <a:rPr lang="en-US" b="1" dirty="0" smtClean="0">
                <a:effectLst/>
              </a:rPr>
              <a:t>Selected references </a:t>
            </a:r>
            <a:r>
              <a:rPr lang="en-US" sz="2400" b="1" dirty="0" smtClean="0">
                <a:effectLst/>
              </a:rPr>
              <a:t>(4)</a:t>
            </a:r>
            <a:endParaRPr lang="en-US" sz="2400" b="1" dirty="0">
              <a:effectLst/>
            </a:endParaRPr>
          </a:p>
        </p:txBody>
      </p:sp>
      <p:sp>
        <p:nvSpPr>
          <p:cNvPr id="3" name="Content Placeholder 2"/>
          <p:cNvSpPr>
            <a:spLocks noGrp="1"/>
          </p:cNvSpPr>
          <p:nvPr>
            <p:ph idx="1"/>
          </p:nvPr>
        </p:nvSpPr>
        <p:spPr>
          <a:xfrm>
            <a:off x="685800" y="1219200"/>
            <a:ext cx="7772400" cy="4114800"/>
          </a:xfrm>
        </p:spPr>
        <p:txBody>
          <a:bodyPr/>
          <a:lstStyle/>
          <a:p>
            <a:r>
              <a:rPr lang="en-US" sz="1600" b="1" kern="1200" dirty="0" err="1" smtClean="0">
                <a:effectLst/>
              </a:rPr>
              <a:t>Vij</a:t>
            </a:r>
            <a:r>
              <a:rPr lang="en-US" sz="1600" b="1" kern="1200" dirty="0" smtClean="0">
                <a:effectLst/>
              </a:rPr>
              <a:t> A &amp; J Walker</a:t>
            </a:r>
            <a:r>
              <a:rPr lang="en-US" sz="1600" kern="1200" dirty="0" smtClean="0">
                <a:effectLst/>
              </a:rPr>
              <a:t> (2016) How, when and why integrated choice and latent variable models are latently useful.  </a:t>
            </a:r>
            <a:r>
              <a:rPr lang="en-US" sz="1600" i="1" kern="1200" dirty="0" smtClean="0">
                <a:effectLst/>
              </a:rPr>
              <a:t>Transportation Research B </a:t>
            </a:r>
            <a:r>
              <a:rPr lang="en-US" sz="1600" b="1" kern="1200" dirty="0" smtClean="0">
                <a:effectLst/>
              </a:rPr>
              <a:t>90</a:t>
            </a:r>
            <a:r>
              <a:rPr lang="en-US" sz="1600" kern="1200" dirty="0" smtClean="0">
                <a:effectLst/>
              </a:rPr>
              <a:t>, 192-217.</a:t>
            </a:r>
            <a:endParaRPr lang="en-US" sz="1600" b="1" kern="1200" dirty="0" smtClean="0">
              <a:effectLst/>
            </a:endParaRPr>
          </a:p>
          <a:p>
            <a:r>
              <a:rPr lang="en-US" sz="1600" b="1" kern="1200" dirty="0" smtClean="0">
                <a:effectLst/>
              </a:rPr>
              <a:t>Wu X &amp; V </a:t>
            </a:r>
            <a:r>
              <a:rPr lang="en-US" sz="1600" b="1" kern="1200" dirty="0">
                <a:effectLst/>
              </a:rPr>
              <a:t>Kumar </a:t>
            </a:r>
            <a:r>
              <a:rPr lang="en-US" sz="1600" kern="1200" dirty="0">
                <a:effectLst/>
              </a:rPr>
              <a:t>(2009) </a:t>
            </a:r>
            <a:r>
              <a:rPr lang="en-US" sz="1600" i="1" kern="1200" dirty="0">
                <a:effectLst/>
              </a:rPr>
              <a:t>The Top Ten Algorithms in Data Mining</a:t>
            </a:r>
            <a:r>
              <a:rPr lang="en-US" sz="1600" kern="1200" dirty="0">
                <a:effectLst/>
              </a:rPr>
              <a:t>.  Boca Raton, FL: Chapman &amp; Hall/CRC</a:t>
            </a:r>
            <a:r>
              <a:rPr lang="en-US" sz="1600" kern="1200" dirty="0" smtClean="0">
                <a:effectLst/>
              </a:rPr>
              <a:t>.</a:t>
            </a:r>
          </a:p>
          <a:p>
            <a:r>
              <a:rPr lang="en-US" sz="1600" dirty="0" smtClean="0">
                <a:effectLst/>
                <a:hlinkClick r:id="rId3"/>
              </a:rPr>
              <a:t>www.images.google.com</a:t>
            </a:r>
            <a:r>
              <a:rPr lang="en-US" sz="1600" dirty="0" smtClean="0">
                <a:solidFill>
                  <a:schemeClr val="tx2">
                    <a:lumMod val="60000"/>
                    <a:lumOff val="40000"/>
                  </a:schemeClr>
                </a:solidFill>
                <a:effectLst/>
              </a:rPr>
              <a:t> </a:t>
            </a:r>
            <a:r>
              <a:rPr lang="en-US" sz="1600" dirty="0">
                <a:effectLst/>
              </a:rPr>
              <a:t>(“attitude”), accessed October 21, </a:t>
            </a:r>
            <a:r>
              <a:rPr lang="en-US" sz="1600" dirty="0" smtClean="0">
                <a:effectLst/>
              </a:rPr>
              <a:t>2016</a:t>
            </a:r>
            <a:endParaRPr lang="en-US" sz="1600" kern="1200" dirty="0">
              <a:effectLst/>
            </a:endParaRPr>
          </a:p>
        </p:txBody>
      </p:sp>
    </p:spTree>
    <p:extLst>
      <p:ext uri="{BB962C8B-B14F-4D97-AF65-F5344CB8AC3E}">
        <p14:creationId xmlns:p14="http://schemas.microsoft.com/office/powerpoint/2010/main" val="23035732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78971" y="685800"/>
            <a:ext cx="8207829" cy="5727210"/>
            <a:chOff x="478971" y="685800"/>
            <a:chExt cx="8207829" cy="5727210"/>
          </a:xfrm>
        </p:grpSpPr>
        <p:pic>
          <p:nvPicPr>
            <p:cNvPr id="5" name="Picture 4"/>
            <p:cNvPicPr>
              <a:picLocks noChangeAspect="1"/>
            </p:cNvPicPr>
            <p:nvPr/>
          </p:nvPicPr>
          <p:blipFill>
            <a:blip r:embed="rId2"/>
            <a:stretch>
              <a:fillRect/>
            </a:stretch>
          </p:blipFill>
          <p:spPr>
            <a:xfrm>
              <a:off x="1981200" y="1907808"/>
              <a:ext cx="5077510" cy="2968992"/>
            </a:xfrm>
            <a:prstGeom prst="rect">
              <a:avLst/>
            </a:prstGeom>
          </p:spPr>
        </p:pic>
        <p:pic>
          <p:nvPicPr>
            <p:cNvPr id="7" name="Content Placeholder 3"/>
            <p:cNvPicPr>
              <a:picLocks noChangeAspect="1"/>
            </p:cNvPicPr>
            <p:nvPr/>
          </p:nvPicPr>
          <p:blipFill rotWithShape="1">
            <a:blip r:embed="rId3"/>
            <a:srcRect l="62198" t="48649" r="7001"/>
            <a:stretch/>
          </p:blipFill>
          <p:spPr bwMode="auto">
            <a:xfrm>
              <a:off x="7167568" y="2955136"/>
              <a:ext cx="1519232" cy="131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3"/>
            <p:cNvPicPr>
              <a:picLocks noChangeAspect="1"/>
            </p:cNvPicPr>
            <p:nvPr/>
          </p:nvPicPr>
          <p:blipFill rotWithShape="1">
            <a:blip r:embed="rId3"/>
            <a:srcRect l="36997" t="54054" r="40602"/>
            <a:stretch/>
          </p:blipFill>
          <p:spPr bwMode="auto">
            <a:xfrm>
              <a:off x="478971" y="2842023"/>
              <a:ext cx="1447800" cy="153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3"/>
            <p:cNvPicPr>
              <a:picLocks noChangeAspect="1"/>
            </p:cNvPicPr>
            <p:nvPr/>
          </p:nvPicPr>
          <p:blipFill rotWithShape="1">
            <a:blip r:embed="rId3"/>
            <a:srcRect l="3394" t="54054" r="65803" b="5405"/>
            <a:stretch/>
          </p:blipFill>
          <p:spPr bwMode="auto">
            <a:xfrm>
              <a:off x="3491255" y="5010237"/>
              <a:ext cx="2057399"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3"/>
            <p:cNvPicPr>
              <a:picLocks noChangeAspect="1"/>
            </p:cNvPicPr>
            <p:nvPr/>
          </p:nvPicPr>
          <p:blipFill rotWithShape="1">
            <a:blip r:embed="rId3"/>
            <a:srcRect l="17395" t="2703" r="21001" b="67568"/>
            <a:stretch/>
          </p:blipFill>
          <p:spPr bwMode="auto">
            <a:xfrm>
              <a:off x="2386355" y="685800"/>
              <a:ext cx="426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Box 1"/>
          <p:cNvSpPr txBox="1"/>
          <p:nvPr/>
        </p:nvSpPr>
        <p:spPr>
          <a:xfrm>
            <a:off x="6629400" y="795336"/>
            <a:ext cx="1947969" cy="923330"/>
          </a:xfrm>
          <a:prstGeom prst="rect">
            <a:avLst/>
          </a:prstGeom>
          <a:noFill/>
        </p:spPr>
        <p:txBody>
          <a:bodyPr wrap="none" rtlCol="0">
            <a:spAutoFit/>
          </a:bodyPr>
          <a:lstStyle/>
          <a:p>
            <a:r>
              <a:rPr lang="en-US" dirty="0" smtClean="0"/>
              <a:t>Ram </a:t>
            </a:r>
            <a:r>
              <a:rPr lang="en-US" dirty="0" err="1" smtClean="0"/>
              <a:t>Pendyala</a:t>
            </a:r>
            <a:r>
              <a:rPr lang="en-US" dirty="0" smtClean="0"/>
              <a:t>, Dir</a:t>
            </a:r>
          </a:p>
          <a:p>
            <a:r>
              <a:rPr lang="en-US" dirty="0" smtClean="0"/>
              <a:t>Deborah Salon</a:t>
            </a:r>
          </a:p>
          <a:p>
            <a:r>
              <a:rPr lang="en-US" dirty="0" smtClean="0"/>
              <a:t>Sara </a:t>
            </a:r>
            <a:r>
              <a:rPr lang="en-US" dirty="0" err="1" smtClean="0"/>
              <a:t>Khoeini</a:t>
            </a:r>
            <a:endParaRPr lang="en-US" dirty="0"/>
          </a:p>
        </p:txBody>
      </p:sp>
      <p:sp>
        <p:nvSpPr>
          <p:cNvPr id="11" name="TextBox 10"/>
          <p:cNvSpPr txBox="1"/>
          <p:nvPr/>
        </p:nvSpPr>
        <p:spPr>
          <a:xfrm>
            <a:off x="533400" y="5334000"/>
            <a:ext cx="2941831" cy="923330"/>
          </a:xfrm>
          <a:prstGeom prst="rect">
            <a:avLst/>
          </a:prstGeom>
          <a:noFill/>
        </p:spPr>
        <p:txBody>
          <a:bodyPr wrap="none" rtlCol="0">
            <a:spAutoFit/>
          </a:bodyPr>
          <a:lstStyle/>
          <a:p>
            <a:pPr algn="r"/>
            <a:r>
              <a:rPr lang="en-US" dirty="0" smtClean="0"/>
              <a:t>Pat Mokhtarian, Research Dir</a:t>
            </a:r>
          </a:p>
          <a:p>
            <a:pPr algn="r"/>
            <a:r>
              <a:rPr lang="en-US" dirty="0" smtClean="0"/>
              <a:t>Alex </a:t>
            </a:r>
            <a:r>
              <a:rPr lang="en-US" dirty="0" err="1" smtClean="0"/>
              <a:t>Karner</a:t>
            </a:r>
            <a:endParaRPr lang="en-US" dirty="0" smtClean="0"/>
          </a:p>
          <a:p>
            <a:pPr algn="r"/>
            <a:r>
              <a:rPr lang="en-US" dirty="0" smtClean="0"/>
              <a:t>Giovanni </a:t>
            </a:r>
            <a:r>
              <a:rPr lang="en-US" dirty="0" err="1" smtClean="0"/>
              <a:t>Circella</a:t>
            </a:r>
            <a:endParaRPr lang="en-US" dirty="0"/>
          </a:p>
        </p:txBody>
      </p:sp>
      <p:sp>
        <p:nvSpPr>
          <p:cNvPr id="13" name="TextBox 12"/>
          <p:cNvSpPr txBox="1"/>
          <p:nvPr/>
        </p:nvSpPr>
        <p:spPr>
          <a:xfrm>
            <a:off x="7226144" y="4267200"/>
            <a:ext cx="1460656" cy="369332"/>
          </a:xfrm>
          <a:prstGeom prst="rect">
            <a:avLst/>
          </a:prstGeom>
          <a:noFill/>
        </p:spPr>
        <p:txBody>
          <a:bodyPr wrap="none" rtlCol="0">
            <a:spAutoFit/>
          </a:bodyPr>
          <a:lstStyle/>
          <a:p>
            <a:r>
              <a:rPr lang="en-US" dirty="0" smtClean="0"/>
              <a:t>Cynthia Chen</a:t>
            </a:r>
            <a:endParaRPr lang="en-US" dirty="0"/>
          </a:p>
        </p:txBody>
      </p:sp>
      <p:sp>
        <p:nvSpPr>
          <p:cNvPr id="14" name="TextBox 13"/>
          <p:cNvSpPr txBox="1"/>
          <p:nvPr/>
        </p:nvSpPr>
        <p:spPr>
          <a:xfrm>
            <a:off x="351025" y="2173069"/>
            <a:ext cx="1678665" cy="646331"/>
          </a:xfrm>
          <a:prstGeom prst="rect">
            <a:avLst/>
          </a:prstGeom>
          <a:noFill/>
        </p:spPr>
        <p:txBody>
          <a:bodyPr wrap="none" rtlCol="0">
            <a:spAutoFit/>
          </a:bodyPr>
          <a:lstStyle/>
          <a:p>
            <a:pPr algn="r"/>
            <a:r>
              <a:rPr lang="en-US" dirty="0" smtClean="0"/>
              <a:t>Abdul </a:t>
            </a:r>
            <a:r>
              <a:rPr lang="en-US" dirty="0" err="1" smtClean="0"/>
              <a:t>Pinjari</a:t>
            </a:r>
            <a:endParaRPr lang="en-US" dirty="0" smtClean="0"/>
          </a:p>
          <a:p>
            <a:pPr algn="r"/>
            <a:r>
              <a:rPr lang="en-US" dirty="0" smtClean="0"/>
              <a:t>Fred Mannering</a:t>
            </a:r>
            <a:endParaRPr lang="en-US" dirty="0"/>
          </a:p>
        </p:txBody>
      </p:sp>
    </p:spTree>
    <p:extLst>
      <p:ext uri="{BB962C8B-B14F-4D97-AF65-F5344CB8AC3E}">
        <p14:creationId xmlns:p14="http://schemas.microsoft.com/office/powerpoint/2010/main" val="3935430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757123"/>
            <a:ext cx="6838950" cy="766877"/>
          </a:xfrm>
        </p:spPr>
        <p:txBody>
          <a:bodyPr/>
          <a:lstStyle/>
          <a:p>
            <a:r>
              <a:rPr lang="en-US" b="1" dirty="0" smtClean="0">
                <a:effectLst/>
              </a:rPr>
              <a:t>Motivation </a:t>
            </a:r>
            <a:r>
              <a:rPr lang="en-US" sz="2400" b="1" dirty="0" smtClean="0">
                <a:effectLst/>
              </a:rPr>
              <a:t>(3)</a:t>
            </a:r>
            <a:endParaRPr lang="en-US" sz="2400" b="1" dirty="0">
              <a:effectLst/>
            </a:endParaRPr>
          </a:p>
        </p:txBody>
      </p:sp>
      <p:sp>
        <p:nvSpPr>
          <p:cNvPr id="3" name="Content Placeholder 2"/>
          <p:cNvSpPr>
            <a:spLocks noGrp="1"/>
          </p:cNvSpPr>
          <p:nvPr>
            <p:ph idx="1"/>
          </p:nvPr>
        </p:nvSpPr>
        <p:spPr>
          <a:xfrm>
            <a:off x="685800" y="1766888"/>
            <a:ext cx="7772400" cy="3276600"/>
          </a:xfrm>
        </p:spPr>
        <p:txBody>
          <a:bodyPr/>
          <a:lstStyle/>
          <a:p>
            <a:r>
              <a:rPr lang="en-US" dirty="0">
                <a:effectLst/>
              </a:rPr>
              <a:t>“[T]here is only so much random structure that can be extracted from things that we do not observe.”  </a:t>
            </a:r>
          </a:p>
          <a:p>
            <a:pPr lvl="8"/>
            <a:r>
              <a:rPr lang="en-US" dirty="0">
                <a:effectLst/>
              </a:rPr>
              <a:t>Greene and </a:t>
            </a:r>
            <a:r>
              <a:rPr lang="en-US" dirty="0" err="1">
                <a:effectLst/>
              </a:rPr>
              <a:t>Hensher</a:t>
            </a:r>
            <a:r>
              <a:rPr lang="en-US" dirty="0">
                <a:effectLst/>
              </a:rPr>
              <a:t> (2007), p. 623</a:t>
            </a:r>
          </a:p>
          <a:p>
            <a:pPr lvl="7"/>
            <a:endParaRPr lang="en-US" dirty="0" smtClean="0">
              <a:effectLst/>
            </a:endParaRPr>
          </a:p>
          <a:p>
            <a:r>
              <a:rPr lang="en-US" dirty="0" smtClean="0">
                <a:effectLst/>
              </a:rPr>
              <a:t>“</a:t>
            </a:r>
            <a:r>
              <a:rPr lang="en-US" dirty="0">
                <a:effectLst/>
              </a:rPr>
              <a:t>In a deep sense, the ultimate goal of the </a:t>
            </a:r>
            <a:r>
              <a:rPr lang="en-US" dirty="0" smtClean="0">
                <a:effectLst/>
              </a:rPr>
              <a:t>researcher </a:t>
            </a:r>
            <a:r>
              <a:rPr lang="en-US" dirty="0">
                <a:effectLst/>
              </a:rPr>
              <a:t>is to represent utility so well that the only remaining aspects constitute simply white noise</a:t>
            </a:r>
            <a:r>
              <a:rPr lang="en-US" dirty="0" smtClean="0">
                <a:effectLst/>
              </a:rPr>
              <a:t>.”  </a:t>
            </a:r>
          </a:p>
          <a:p>
            <a:pPr lvl="8"/>
            <a:r>
              <a:rPr lang="en-US" dirty="0" smtClean="0">
                <a:effectLst/>
              </a:rPr>
              <a:t>Train (2009), </a:t>
            </a:r>
            <a:r>
              <a:rPr lang="en-US" dirty="0" smtClean="0">
                <a:effectLst/>
              </a:rPr>
              <a:t>pp.35-36</a:t>
            </a:r>
            <a:endParaRPr lang="en-US" dirty="0" smtClean="0">
              <a:effectLst/>
            </a:endParaRPr>
          </a:p>
        </p:txBody>
      </p:sp>
    </p:spTree>
    <p:extLst>
      <p:ext uri="{BB962C8B-B14F-4D97-AF65-F5344CB8AC3E}">
        <p14:creationId xmlns:p14="http://schemas.microsoft.com/office/powerpoint/2010/main" val="48064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1214323"/>
            <a:ext cx="6838950" cy="766877"/>
          </a:xfrm>
        </p:spPr>
        <p:txBody>
          <a:bodyPr/>
          <a:lstStyle/>
          <a:p>
            <a:r>
              <a:rPr lang="en-US" b="1" dirty="0" smtClean="0">
                <a:effectLst/>
              </a:rPr>
              <a:t>Motivation </a:t>
            </a:r>
            <a:r>
              <a:rPr lang="en-US" sz="2400" b="1" dirty="0" smtClean="0">
                <a:effectLst/>
              </a:rPr>
              <a:t>(4)</a:t>
            </a:r>
            <a:endParaRPr lang="en-US" sz="2400" b="1" dirty="0">
              <a:effectLst/>
            </a:endParaRPr>
          </a:p>
        </p:txBody>
      </p:sp>
      <p:sp>
        <p:nvSpPr>
          <p:cNvPr id="3" name="Content Placeholder 2"/>
          <p:cNvSpPr>
            <a:spLocks noGrp="1"/>
          </p:cNvSpPr>
          <p:nvPr>
            <p:ph idx="1"/>
          </p:nvPr>
        </p:nvSpPr>
        <p:spPr>
          <a:xfrm>
            <a:off x="762000" y="2286000"/>
            <a:ext cx="7772400" cy="3276600"/>
          </a:xfrm>
        </p:spPr>
        <p:txBody>
          <a:bodyPr/>
          <a:lstStyle/>
          <a:p>
            <a:pPr lvl="8"/>
            <a:endParaRPr lang="en-US" dirty="0" smtClean="0">
              <a:effectLst/>
            </a:endParaRPr>
          </a:p>
          <a:p>
            <a:r>
              <a:rPr lang="en-US" dirty="0" smtClean="0">
                <a:effectLst/>
              </a:rPr>
              <a:t>“[V]</a:t>
            </a:r>
            <a:r>
              <a:rPr lang="en-US" dirty="0" err="1" smtClean="0">
                <a:effectLst/>
              </a:rPr>
              <a:t>ariables</a:t>
            </a:r>
            <a:r>
              <a:rPr lang="en-US" dirty="0" smtClean="0">
                <a:effectLst/>
              </a:rPr>
              <a:t> </a:t>
            </a:r>
            <a:r>
              <a:rPr lang="en-US" dirty="0">
                <a:effectLst/>
              </a:rPr>
              <a:t>not </a:t>
            </a:r>
            <a:r>
              <a:rPr lang="en-US" dirty="0" smtClean="0">
                <a:effectLst/>
              </a:rPr>
              <a:t>included in </a:t>
            </a:r>
            <a:r>
              <a:rPr lang="en-US" dirty="0">
                <a:effectLst/>
              </a:rPr>
              <a:t>conventional data sets, such as comfort, reliability and safety, can have </a:t>
            </a:r>
            <a:r>
              <a:rPr lang="en-US" dirty="0" smtClean="0">
                <a:effectLst/>
              </a:rPr>
              <a:t>important influences </a:t>
            </a:r>
            <a:r>
              <a:rPr lang="en-US" dirty="0">
                <a:effectLst/>
              </a:rPr>
              <a:t>on mode </a:t>
            </a:r>
            <a:r>
              <a:rPr lang="en-US" dirty="0" smtClean="0">
                <a:effectLst/>
              </a:rPr>
              <a:t>choice.”</a:t>
            </a:r>
          </a:p>
          <a:p>
            <a:pPr lvl="8"/>
            <a:r>
              <a:rPr lang="en-US" dirty="0" smtClean="0">
                <a:effectLst/>
              </a:rPr>
              <a:t>Horowitz (1991), p. 437</a:t>
            </a:r>
            <a:endParaRPr lang="en-US" dirty="0">
              <a:effectLst/>
            </a:endParaRPr>
          </a:p>
        </p:txBody>
      </p:sp>
    </p:spTree>
    <p:extLst>
      <p:ext uri="{BB962C8B-B14F-4D97-AF65-F5344CB8AC3E}">
        <p14:creationId xmlns:p14="http://schemas.microsoft.com/office/powerpoint/2010/main" val="240335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833323"/>
            <a:ext cx="6838950" cy="766877"/>
          </a:xfrm>
        </p:spPr>
        <p:txBody>
          <a:bodyPr/>
          <a:lstStyle/>
          <a:p>
            <a:r>
              <a:rPr lang="en-US" b="1" dirty="0" smtClean="0">
                <a:effectLst/>
              </a:rPr>
              <a:t>Motivation </a:t>
            </a:r>
            <a:r>
              <a:rPr lang="en-US" sz="2400" b="1" dirty="0" smtClean="0">
                <a:effectLst/>
              </a:rPr>
              <a:t>(5)</a:t>
            </a:r>
            <a:endParaRPr lang="en-US" sz="2400" b="1" dirty="0">
              <a:effectLst/>
            </a:endParaRPr>
          </a:p>
        </p:txBody>
      </p:sp>
      <p:sp>
        <p:nvSpPr>
          <p:cNvPr id="3" name="Content Placeholder 2"/>
          <p:cNvSpPr>
            <a:spLocks noGrp="1"/>
          </p:cNvSpPr>
          <p:nvPr>
            <p:ph idx="1"/>
          </p:nvPr>
        </p:nvSpPr>
        <p:spPr>
          <a:xfrm>
            <a:off x="685800" y="1905000"/>
            <a:ext cx="7772400" cy="4648200"/>
          </a:xfrm>
        </p:spPr>
        <p:txBody>
          <a:bodyPr/>
          <a:lstStyle/>
          <a:p>
            <a:r>
              <a:rPr lang="en-US" dirty="0" smtClean="0">
                <a:effectLst/>
              </a:rPr>
              <a:t>Indeed, numerous studies have shown that when attitudes are included,</a:t>
            </a:r>
          </a:p>
          <a:p>
            <a:pPr lvl="1"/>
            <a:r>
              <a:rPr lang="en-US" b="1" i="1" dirty="0" smtClean="0">
                <a:solidFill>
                  <a:schemeClr val="accent1">
                    <a:lumMod val="75000"/>
                  </a:schemeClr>
                </a:solidFill>
                <a:effectLst/>
              </a:rPr>
              <a:t>we explain more about behavior </a:t>
            </a:r>
            <a:r>
              <a:rPr lang="en-US" sz="2000" dirty="0" smtClean="0">
                <a:effectLst/>
              </a:rPr>
              <a:t>(e.g. Becker et al. 2017; </a:t>
            </a:r>
            <a:r>
              <a:rPr lang="en-US" sz="2000" dirty="0" err="1"/>
              <a:t>Domarchi</a:t>
            </a:r>
            <a:r>
              <a:rPr lang="en-US" sz="2000" dirty="0"/>
              <a:t> et al. </a:t>
            </a:r>
            <a:r>
              <a:rPr lang="en-US" sz="2000" dirty="0" smtClean="0"/>
              <a:t>2008; </a:t>
            </a:r>
            <a:r>
              <a:rPr lang="en-US" sz="2000" dirty="0" err="1"/>
              <a:t>Kuppam</a:t>
            </a:r>
            <a:r>
              <a:rPr lang="en-US" sz="2000" dirty="0"/>
              <a:t> et al. </a:t>
            </a:r>
            <a:r>
              <a:rPr lang="en-US" sz="2000" dirty="0" smtClean="0"/>
              <a:t>1999;</a:t>
            </a:r>
            <a:r>
              <a:rPr lang="en-US" sz="2000" dirty="0"/>
              <a:t> Mokh­tarian and Salomon 1997</a:t>
            </a:r>
            <a:r>
              <a:rPr lang="en-US" sz="2000" dirty="0" smtClean="0">
                <a:effectLst/>
              </a:rPr>
              <a:t>)</a:t>
            </a:r>
          </a:p>
          <a:p>
            <a:pPr marL="457200" lvl="1" indent="0">
              <a:buNone/>
            </a:pPr>
            <a:r>
              <a:rPr lang="en-US" dirty="0">
                <a:effectLst/>
              </a:rPr>
              <a:t> </a:t>
            </a:r>
            <a:r>
              <a:rPr lang="en-US" dirty="0" smtClean="0">
                <a:effectLst/>
              </a:rPr>
              <a:t>  and</a:t>
            </a:r>
          </a:p>
          <a:p>
            <a:pPr lvl="1"/>
            <a:r>
              <a:rPr lang="en-US" b="1" i="1" dirty="0" smtClean="0">
                <a:solidFill>
                  <a:schemeClr val="accent1">
                    <a:lumMod val="75000"/>
                  </a:schemeClr>
                </a:solidFill>
                <a:effectLst/>
              </a:rPr>
              <a:t>we explain it differently </a:t>
            </a:r>
            <a:r>
              <a:rPr lang="en-US" sz="2000" dirty="0" smtClean="0">
                <a:effectLst/>
              </a:rPr>
              <a:t>(e.g. Handy et al. 2005; Cao et al. 2007; who found that when attitudes were included, the impact of the built environment on travel behavior diminished to negligibility; </a:t>
            </a:r>
            <a:r>
              <a:rPr lang="en-US" sz="2000" dirty="0" err="1" smtClean="0">
                <a:effectLst/>
              </a:rPr>
              <a:t>Vij</a:t>
            </a:r>
            <a:r>
              <a:rPr lang="en-US" sz="2000" dirty="0" smtClean="0">
                <a:effectLst/>
              </a:rPr>
              <a:t> &amp; Walker 2016)</a:t>
            </a:r>
            <a:endParaRPr lang="en-US" sz="2000" dirty="0">
              <a:effectLst/>
            </a:endParaRPr>
          </a:p>
        </p:txBody>
      </p:sp>
    </p:spTree>
    <p:extLst>
      <p:ext uri="{BB962C8B-B14F-4D97-AF65-F5344CB8AC3E}">
        <p14:creationId xmlns:p14="http://schemas.microsoft.com/office/powerpoint/2010/main" val="3936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757123"/>
            <a:ext cx="6838950" cy="766877"/>
          </a:xfrm>
        </p:spPr>
        <p:txBody>
          <a:bodyPr/>
          <a:lstStyle/>
          <a:p>
            <a:r>
              <a:rPr lang="en-US" b="1" dirty="0" smtClean="0">
                <a:effectLst/>
              </a:rPr>
              <a:t>Motivation </a:t>
            </a:r>
            <a:r>
              <a:rPr lang="en-US" sz="2400" b="1" dirty="0" smtClean="0">
                <a:effectLst/>
              </a:rPr>
              <a:t>(6)</a:t>
            </a:r>
            <a:endParaRPr lang="en-US" sz="2400" b="1" dirty="0">
              <a:effectLst/>
            </a:endParaRPr>
          </a:p>
        </p:txBody>
      </p:sp>
      <p:sp>
        <p:nvSpPr>
          <p:cNvPr id="3" name="Content Placeholder 2"/>
          <p:cNvSpPr>
            <a:spLocks noGrp="1"/>
          </p:cNvSpPr>
          <p:nvPr>
            <p:ph idx="1"/>
          </p:nvPr>
        </p:nvSpPr>
        <p:spPr>
          <a:xfrm>
            <a:off x="685800" y="1752600"/>
            <a:ext cx="7772400" cy="4419600"/>
          </a:xfrm>
        </p:spPr>
        <p:txBody>
          <a:bodyPr/>
          <a:lstStyle/>
          <a:p>
            <a:r>
              <a:rPr lang="en-US" dirty="0" smtClean="0">
                <a:effectLst/>
              </a:rPr>
              <a:t>Thus, many travel behavior researchers need no convincing of the value of including attitudes in our models</a:t>
            </a:r>
          </a:p>
          <a:p>
            <a:r>
              <a:rPr lang="en-US" dirty="0" smtClean="0">
                <a:effectLst/>
              </a:rPr>
              <a:t>But the evidence I’ve mentioned is based entirely on small(</a:t>
            </a:r>
            <a:r>
              <a:rPr lang="en-US" dirty="0" err="1" smtClean="0">
                <a:effectLst/>
              </a:rPr>
              <a:t>ish</a:t>
            </a:r>
            <a:r>
              <a:rPr lang="en-US" dirty="0" smtClean="0">
                <a:effectLst/>
              </a:rPr>
              <a:t>) samples of respondents to purpose-built surveys</a:t>
            </a:r>
          </a:p>
          <a:p>
            <a:r>
              <a:rPr lang="en-US" dirty="0" smtClean="0">
                <a:effectLst/>
              </a:rPr>
              <a:t>What about the large-scale, in-practice regional travel demand forecasting (RTDF) models?</a:t>
            </a:r>
          </a:p>
        </p:txBody>
      </p:sp>
    </p:spTree>
    <p:extLst>
      <p:ext uri="{BB962C8B-B14F-4D97-AF65-F5344CB8AC3E}">
        <p14:creationId xmlns:p14="http://schemas.microsoft.com/office/powerpoint/2010/main" val="109935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533400"/>
            <a:ext cx="6838950" cy="766877"/>
          </a:xfrm>
        </p:spPr>
        <p:txBody>
          <a:bodyPr/>
          <a:lstStyle/>
          <a:p>
            <a:r>
              <a:rPr lang="en-US" b="1" dirty="0" smtClean="0">
                <a:effectLst/>
              </a:rPr>
              <a:t>Motivation </a:t>
            </a:r>
            <a:r>
              <a:rPr lang="en-US" sz="2400" b="1" dirty="0" smtClean="0">
                <a:effectLst/>
              </a:rPr>
              <a:t>(7)</a:t>
            </a:r>
            <a:endParaRPr lang="en-US" sz="2400" b="1" dirty="0">
              <a:effectLst/>
            </a:endParaRPr>
          </a:p>
        </p:txBody>
      </p:sp>
      <p:sp>
        <p:nvSpPr>
          <p:cNvPr id="3" name="Content Placeholder 2"/>
          <p:cNvSpPr>
            <a:spLocks noGrp="1"/>
          </p:cNvSpPr>
          <p:nvPr>
            <p:ph idx="1"/>
          </p:nvPr>
        </p:nvSpPr>
        <p:spPr>
          <a:xfrm>
            <a:off x="685800" y="1371600"/>
            <a:ext cx="7772400" cy="5105400"/>
          </a:xfrm>
        </p:spPr>
        <p:txBody>
          <a:bodyPr/>
          <a:lstStyle/>
          <a:p>
            <a:r>
              <a:rPr lang="en-US" dirty="0" smtClean="0">
                <a:effectLst/>
              </a:rPr>
              <a:t>There, of course, attitudes are nowhere to be found</a:t>
            </a:r>
          </a:p>
          <a:p>
            <a:r>
              <a:rPr lang="en-US" dirty="0" smtClean="0">
                <a:effectLst/>
              </a:rPr>
              <a:t>Accordingly, such models are </a:t>
            </a:r>
            <a:r>
              <a:rPr lang="en-US" kern="1200" dirty="0">
                <a:effectLst/>
              </a:rPr>
              <a:t>deficient in their ability to res­pond to changing con­ditions, as evidenced by </a:t>
            </a:r>
            <a:r>
              <a:rPr lang="en-US" kern="1200" dirty="0" smtClean="0">
                <a:effectLst/>
              </a:rPr>
              <a:t>their</a:t>
            </a:r>
            <a:endParaRPr lang="en-US" kern="1200" dirty="0">
              <a:effectLst/>
            </a:endParaRPr>
          </a:p>
          <a:p>
            <a:pPr lvl="1"/>
            <a:r>
              <a:rPr lang="en-US" dirty="0">
                <a:effectLst/>
              </a:rPr>
              <a:t>typically-less-than-10% explanatory </a:t>
            </a:r>
            <a:r>
              <a:rPr lang="en-US" dirty="0" smtClean="0">
                <a:effectLst/>
              </a:rPr>
              <a:t>power,</a:t>
            </a:r>
            <a:endParaRPr lang="en-US" dirty="0">
              <a:effectLst/>
            </a:endParaRPr>
          </a:p>
          <a:p>
            <a:pPr lvl="1"/>
            <a:r>
              <a:rPr lang="en-US" dirty="0">
                <a:effectLst/>
              </a:rPr>
              <a:t>need to </a:t>
            </a:r>
            <a:r>
              <a:rPr lang="en-US" dirty="0" smtClean="0">
                <a:effectLst/>
              </a:rPr>
              <a:t>have numerous </a:t>
            </a:r>
            <a:r>
              <a:rPr lang="en-US" dirty="0">
                <a:effectLst/>
              </a:rPr>
              <a:t>parameters </a:t>
            </a:r>
            <a:r>
              <a:rPr lang="en-US" dirty="0" smtClean="0">
                <a:effectLst/>
              </a:rPr>
              <a:t>be </a:t>
            </a:r>
            <a:r>
              <a:rPr lang="en-US" dirty="0" err="1" smtClean="0">
                <a:effectLst/>
              </a:rPr>
              <a:t>judgmen</a:t>
            </a:r>
            <a:r>
              <a:rPr lang="en-US" dirty="0" smtClean="0">
                <a:effectLst/>
              </a:rPr>
              <a:t>-tally altered </a:t>
            </a:r>
            <a:r>
              <a:rPr lang="en-US" dirty="0">
                <a:effectLst/>
              </a:rPr>
              <a:t>(“</a:t>
            </a:r>
            <a:r>
              <a:rPr lang="en-US" dirty="0" smtClean="0">
                <a:effectLst/>
              </a:rPr>
              <a:t>asserted”) during </a:t>
            </a:r>
            <a:r>
              <a:rPr lang="en-US" dirty="0">
                <a:effectLst/>
              </a:rPr>
              <a:t>calibration, and</a:t>
            </a:r>
          </a:p>
          <a:p>
            <a:pPr lvl="1"/>
            <a:r>
              <a:rPr lang="en-US" dirty="0">
                <a:effectLst/>
              </a:rPr>
              <a:t>lack of sensitivity to changing societal </a:t>
            </a:r>
            <a:r>
              <a:rPr lang="en-US" dirty="0" smtClean="0">
                <a:effectLst/>
              </a:rPr>
              <a:t>values</a:t>
            </a:r>
          </a:p>
          <a:p>
            <a:r>
              <a:rPr lang="en-US" dirty="0" smtClean="0">
                <a:effectLst/>
              </a:rPr>
              <a:t>And yet, they have never been more vital</a:t>
            </a:r>
            <a:endParaRPr lang="en-US" dirty="0">
              <a:effectLst/>
            </a:endParaRPr>
          </a:p>
          <a:p>
            <a:endParaRPr lang="en-US" dirty="0" smtClean="0">
              <a:effectLst/>
            </a:endParaRPr>
          </a:p>
        </p:txBody>
      </p:sp>
    </p:spTree>
    <p:extLst>
      <p:ext uri="{BB962C8B-B14F-4D97-AF65-F5344CB8AC3E}">
        <p14:creationId xmlns:p14="http://schemas.microsoft.com/office/powerpoint/2010/main" val="394294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RIVED SIIV Round Table talking pts">
  <a:themeElements>
    <a:clrScheme name="Custom 7">
      <a:dk1>
        <a:sysClr val="windowText" lastClr="000000"/>
      </a:dk1>
      <a:lt1>
        <a:sysClr val="window" lastClr="FFFFFF"/>
      </a:lt1>
      <a:dk2>
        <a:srgbClr val="2F4381"/>
      </a:dk2>
      <a:lt2>
        <a:srgbClr val="DDE9EC"/>
      </a:lt2>
      <a:accent1>
        <a:srgbClr val="727CA3"/>
      </a:accent1>
      <a:accent2>
        <a:srgbClr val="DDAA19"/>
      </a:accent2>
      <a:accent3>
        <a:srgbClr val="D2DA7A"/>
      </a:accent3>
      <a:accent4>
        <a:srgbClr val="9FB8CD"/>
      </a:accent4>
      <a:accent5>
        <a:srgbClr val="B88472"/>
      </a:accent5>
      <a:accent6>
        <a:srgbClr val="8E736A"/>
      </a:accent6>
      <a:hlink>
        <a:srgbClr val="B292CA"/>
      </a:hlink>
      <a:folHlink>
        <a:srgbClr val="6B5680"/>
      </a:folHlink>
    </a:clrScheme>
    <a:fontScheme name="DERIVED SIIV Round Table talking p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DERIVED SIIV Round Table talking p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RIVED SIIV Round Table talking p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RIVED SIIV Round Table talking p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RIVED SIIV Round Table talking p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RIVED SIIV Round Table talking p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RIVED SIIV Round Table talking p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RIVED SIIV Round Table talking p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e-commerce stella w graphics - SCLI seminar</Template>
  <TotalTime>6398</TotalTime>
  <Words>4921</Words>
  <Application>Microsoft Office PowerPoint</Application>
  <PresentationFormat>On-screen Show (4:3)</PresentationFormat>
  <Paragraphs>516</Paragraphs>
  <Slides>45</Slides>
  <Notes>39</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SimSun</vt:lpstr>
      <vt:lpstr>Arial</vt:lpstr>
      <vt:lpstr>Calibri</vt:lpstr>
      <vt:lpstr>Cambria Math</vt:lpstr>
      <vt:lpstr>Monotype Sorts</vt:lpstr>
      <vt:lpstr>Symbol</vt:lpstr>
      <vt:lpstr>Times New Roman</vt:lpstr>
      <vt:lpstr>Wingdings</vt:lpstr>
      <vt:lpstr>DERIVED SIIV Round Table talking pts</vt:lpstr>
      <vt:lpstr>(How) Can We Improve the Behavioral Realism of Large-Scale Land Use/ Transportation Models?</vt:lpstr>
      <vt:lpstr>The last time I was in Switzerland?</vt:lpstr>
      <vt:lpstr>Motivation (1)</vt:lpstr>
      <vt:lpstr>Motivation (2)</vt:lpstr>
      <vt:lpstr>Motivation (3)</vt:lpstr>
      <vt:lpstr>Motivation (4)</vt:lpstr>
      <vt:lpstr>Motivation (5)</vt:lpstr>
      <vt:lpstr>Motivation (6)</vt:lpstr>
      <vt:lpstr>Motivation (7)</vt:lpstr>
      <vt:lpstr>Motivation (8)</vt:lpstr>
      <vt:lpstr>Terminology (1)</vt:lpstr>
      <vt:lpstr>Terminology (2)</vt:lpstr>
      <vt:lpstr>So…</vt:lpstr>
      <vt:lpstr>Our challenge (1)</vt:lpstr>
      <vt:lpstr>Our challenge (2)</vt:lpstr>
      <vt:lpstr>1.  Use attitudes to inform coefficients of typical variables</vt:lpstr>
      <vt:lpstr>An example: AV impacts on TT</vt:lpstr>
      <vt:lpstr>Ex: AV impacts on TT (2)</vt:lpstr>
      <vt:lpstr>1.  Use attitudes to inform coefficients of typical variables</vt:lpstr>
      <vt:lpstr>2.  Impute attitudes into large behavioral dataset</vt:lpstr>
      <vt:lpstr>2.  Impute attitudes (2)</vt:lpstr>
      <vt:lpstr>2.  Impute attitudes (2)</vt:lpstr>
      <vt:lpstr>PowerPoint Presentation</vt:lpstr>
      <vt:lpstr>2.  Impute attitudes (3)</vt:lpstr>
      <vt:lpstr>Machine learning to the rescue?</vt:lpstr>
      <vt:lpstr>Proof-of-concept work in progress</vt:lpstr>
      <vt:lpstr>Our mission</vt:lpstr>
      <vt:lpstr>At least two key     questions of interest</vt:lpstr>
      <vt:lpstr>1. How well do we impute ATTs?</vt:lpstr>
      <vt:lpstr>1. How well do we impute ATTs?</vt:lpstr>
      <vt:lpstr>2. How much explanatory power do the imputed ATTs add?</vt:lpstr>
      <vt:lpstr>PowerPoint Presentation</vt:lpstr>
      <vt:lpstr>PowerPoint Presentation</vt:lpstr>
      <vt:lpstr>Some potential problems</vt:lpstr>
      <vt:lpstr>Looking to the future… (1)</vt:lpstr>
      <vt:lpstr>The “Golden Questions”</vt:lpstr>
      <vt:lpstr>Or the “RSG 18” (1)</vt:lpstr>
      <vt:lpstr>Or the “RSG 18” (2)</vt:lpstr>
      <vt:lpstr>Looking to the future… (2)</vt:lpstr>
      <vt:lpstr>Conclusions</vt:lpstr>
      <vt:lpstr>Selected references (1)</vt:lpstr>
      <vt:lpstr>Selected references (2)</vt:lpstr>
      <vt:lpstr>Selected references (3)</vt:lpstr>
      <vt:lpstr>Selected references (4)</vt:lpstr>
      <vt:lpstr>PowerPoint Presentation</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We Improve the Behavioral Realism of Large-Scale Land Use/ Transportation Models?</dc:title>
  <dc:creator>Mokhtarian, Patricia L</dc:creator>
  <cp:lastModifiedBy>Mokhtarian, Patricia L</cp:lastModifiedBy>
  <cp:revision>256</cp:revision>
  <cp:lastPrinted>2017-03-30T16:04:30Z</cp:lastPrinted>
  <dcterms:created xsi:type="dcterms:W3CDTF">2016-10-21T16:58:50Z</dcterms:created>
  <dcterms:modified xsi:type="dcterms:W3CDTF">2017-05-17T10:26:18Z</dcterms:modified>
</cp:coreProperties>
</file>